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537" r:id="rId2"/>
    <p:sldId id="444" r:id="rId3"/>
    <p:sldId id="446" r:id="rId4"/>
    <p:sldId id="489" r:id="rId5"/>
    <p:sldId id="541" r:id="rId6"/>
    <p:sldId id="490" r:id="rId7"/>
    <p:sldId id="518" r:id="rId8"/>
    <p:sldId id="519" r:id="rId9"/>
    <p:sldId id="520" r:id="rId10"/>
    <p:sldId id="521" r:id="rId11"/>
    <p:sldId id="522" r:id="rId12"/>
    <p:sldId id="535" r:id="rId13"/>
    <p:sldId id="536" r:id="rId14"/>
    <p:sldId id="538" r:id="rId15"/>
    <p:sldId id="523" r:id="rId16"/>
    <p:sldId id="524" r:id="rId17"/>
    <p:sldId id="481" r:id="rId18"/>
    <p:sldId id="525" r:id="rId19"/>
    <p:sldId id="526" r:id="rId20"/>
    <p:sldId id="528" r:id="rId21"/>
    <p:sldId id="529" r:id="rId22"/>
    <p:sldId id="530" r:id="rId23"/>
    <p:sldId id="531" r:id="rId24"/>
    <p:sldId id="532" r:id="rId25"/>
    <p:sldId id="533" r:id="rId26"/>
    <p:sldId id="534" r:id="rId27"/>
    <p:sldId id="447" r:id="rId28"/>
    <p:sldId id="539" r:id="rId29"/>
    <p:sldId id="540" r:id="rId30"/>
    <p:sldId id="54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39" autoAdjust="0"/>
    <p:restoredTop sz="94618"/>
  </p:normalViewPr>
  <p:slideViewPr>
    <p:cSldViewPr snapToGrid="0">
      <p:cViewPr varScale="1">
        <p:scale>
          <a:sx n="81" d="100"/>
          <a:sy n="81"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17989-4706-4BCD-B6DF-DD3970D65677}" type="datetimeFigureOut">
              <a:rPr lang="en-US" smtClean="0"/>
              <a:t>6/19/2019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FEE380-71FB-47B3-B093-9E92F887C6BF}" type="slidenum">
              <a:rPr lang="en-US" smtClean="0"/>
              <a:t>‹Nº›</a:t>
            </a:fld>
            <a:endParaRPr lang="en-US"/>
          </a:p>
        </p:txBody>
      </p:sp>
    </p:spTree>
    <p:extLst>
      <p:ext uri="{BB962C8B-B14F-4D97-AF65-F5344CB8AC3E}">
        <p14:creationId xmlns:p14="http://schemas.microsoft.com/office/powerpoint/2010/main" val="226961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s-ES" dirty="0">
              <a:sym typeface="Wingdings" panose="05000000000000000000" pitchFamily="2" charset="2"/>
            </a:endParaRPr>
          </a:p>
          <a:p>
            <a:pPr marL="171450" indent="-171450">
              <a:buFontTx/>
              <a:buChar char="-"/>
            </a:pPr>
            <a:endParaRPr lang="es-ES" dirty="0"/>
          </a:p>
          <a:p>
            <a:endParaRPr lang="en-US" dirty="0"/>
          </a:p>
        </p:txBody>
      </p:sp>
    </p:spTree>
    <p:extLst>
      <p:ext uri="{BB962C8B-B14F-4D97-AF65-F5344CB8AC3E}">
        <p14:creationId xmlns:p14="http://schemas.microsoft.com/office/powerpoint/2010/main" val="336298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s-ES" dirty="0">
              <a:sym typeface="Wingdings" panose="05000000000000000000" pitchFamily="2" charset="2"/>
            </a:endParaRPr>
          </a:p>
          <a:p>
            <a:pPr marL="171450" indent="-171450">
              <a:buFontTx/>
              <a:buChar char="-"/>
            </a:pPr>
            <a:endParaRPr lang="es-ES" dirty="0"/>
          </a:p>
          <a:p>
            <a:endParaRPr lang="en-US" dirty="0"/>
          </a:p>
        </p:txBody>
      </p:sp>
    </p:spTree>
    <p:extLst>
      <p:ext uri="{BB962C8B-B14F-4D97-AF65-F5344CB8AC3E}">
        <p14:creationId xmlns:p14="http://schemas.microsoft.com/office/powerpoint/2010/main" val="325030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66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118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141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58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7171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86442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395898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245264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706755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402480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823961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97808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s-ES" dirty="0">
              <a:sym typeface="Wingdings" panose="05000000000000000000" pitchFamily="2" charset="2"/>
            </a:endParaRPr>
          </a:p>
          <a:p>
            <a:pPr marL="171450" indent="-171450">
              <a:buFontTx/>
              <a:buChar char="-"/>
            </a:pPr>
            <a:endParaRPr lang="es-ES" dirty="0">
              <a:sym typeface="Wingdings" panose="05000000000000000000" pitchFamily="2" charset="2"/>
            </a:endParaRPr>
          </a:p>
          <a:p>
            <a:pPr marL="171450" indent="-171450">
              <a:buFontTx/>
              <a:buChar char="-"/>
            </a:pPr>
            <a:endParaRPr lang="es-ES" dirty="0"/>
          </a:p>
        </p:txBody>
      </p:sp>
    </p:spTree>
    <p:extLst>
      <p:ext uri="{BB962C8B-B14F-4D97-AF65-F5344CB8AC3E}">
        <p14:creationId xmlns:p14="http://schemas.microsoft.com/office/powerpoint/2010/main" val="106344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053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229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9380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929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222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13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65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013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228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72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321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66709-1AA8-4373-9173-62F31AB4F5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014D4665-1A73-44FB-9EC9-AF1A22F4B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89CBD06-C78C-4324-9D8F-BC3B3A8788AA}"/>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481111D7-5FED-4AF6-8E4C-4D2AC2429E4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A7450238-A93C-41B6-B8D1-A7C0B37F9B96}"/>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33882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44E874-1F6F-4C21-AF6C-A744DF0F995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F5F444C7-CCC5-48E6-8D88-D5035FBBEEC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E08C3ECF-7DE8-4088-8BDE-EEAB620C8B9B}"/>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E87E6808-18DB-4DA5-B048-3C424C37C75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72F9C40-1A6D-440B-AE18-F963C2A7E47D}"/>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55166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90EDA92-B953-4456-8EA5-06B288114C9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3A84F70-1B51-461C-8C64-AF35DBD0D6D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3F51DD04-3342-4A52-9BB0-4230C19FD4E3}"/>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631FED1C-A853-4AEA-858C-AAEA37A86DB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E82A759E-5947-4056-9F41-13AD95E51626}"/>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74604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pPr rtl="0"/>
            <a:fld id="{D8D877B3-D348-4611-9BDB-C5374591D951}" type="slidenum">
              <a:rPr lang="en-US" smtClean="0"/>
              <a:pPr rtl="0"/>
              <a:t>‹Nº›</a:t>
            </a:fld>
            <a:endParaRPr lang="en-US" dirty="0"/>
          </a:p>
        </p:txBody>
      </p:sp>
      <p:sp>
        <p:nvSpPr>
          <p:cNvPr id="3" name="Title 4"/>
          <p:cNvSpPr>
            <a:spLocks noGrp="1"/>
          </p:cNvSpPr>
          <p:nvPr>
            <p:ph type="title" hasCustomPrompt="1"/>
          </p:nvPr>
        </p:nvSpPr>
        <p:spPr>
          <a:xfrm>
            <a:off x="587374" y="370290"/>
            <a:ext cx="5108575" cy="1474385"/>
          </a:xfrm>
        </p:spPr>
        <p:txBody>
          <a:bodyPr rtlCol="0"/>
          <a:lstStyle>
            <a:lvl1pPr>
              <a:defRPr sz="3600"/>
            </a:lvl1pPr>
          </a:lstStyle>
          <a:p>
            <a:pPr rtl="0"/>
            <a:r>
              <a:rPr lang="en-GB"/>
              <a:t>CLICK TO EDIT TITLE</a:t>
            </a:r>
            <a:endParaRPr lang="en-US" dirty="0"/>
          </a:p>
        </p:txBody>
      </p:sp>
    </p:spTree>
    <p:extLst>
      <p:ext uri="{BB962C8B-B14F-4D97-AF65-F5344CB8AC3E}">
        <p14:creationId xmlns:p14="http://schemas.microsoft.com/office/powerpoint/2010/main" val="3054339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llede _ bund">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rtlCol="0" anchor="ctr">
            <a:normAutofit/>
          </a:bodyPr>
          <a:lstStyle>
            <a:lvl1pPr algn="ctr">
              <a:defRPr sz="1000" b="1" baseline="0"/>
            </a:lvl1pPr>
          </a:lstStyle>
          <a:p>
            <a:pPr rtl="0"/>
            <a:r>
              <a:rPr lang="en-GB"/>
              <a:t>Drag &amp; Drop Image</a:t>
            </a:r>
            <a:endParaRPr lang="en-US" dirty="0"/>
          </a:p>
        </p:txBody>
      </p:sp>
      <p:sp>
        <p:nvSpPr>
          <p:cNvPr id="3" name="Slide Number Placeholder 2"/>
          <p:cNvSpPr>
            <a:spLocks noGrp="1"/>
          </p:cNvSpPr>
          <p:nvPr>
            <p:ph type="sldNum" sz="quarter" idx="10"/>
          </p:nvPr>
        </p:nvSpPr>
        <p:spPr/>
        <p:txBody>
          <a:bodyPr rtlCol="0"/>
          <a:lstStyle/>
          <a:p>
            <a:pPr rtl="0"/>
            <a:fld id="{D8D877B3-D348-4611-9BDB-C5374591D951}" type="slidenum">
              <a:rPr lang="en-US" smtClean="0"/>
              <a:pPr rtl="0"/>
              <a:t>‹Nº›</a:t>
            </a:fld>
            <a:endParaRPr lang="en-US" dirty="0"/>
          </a:p>
        </p:txBody>
      </p:sp>
      <p:sp>
        <p:nvSpPr>
          <p:cNvPr id="5" name="Title 4"/>
          <p:cNvSpPr>
            <a:spLocks noGrp="1"/>
          </p:cNvSpPr>
          <p:nvPr>
            <p:ph type="title" hasCustomPrompt="1"/>
          </p:nvPr>
        </p:nvSpPr>
        <p:spPr>
          <a:xfrm>
            <a:off x="587374" y="359273"/>
            <a:ext cx="4490445" cy="1621619"/>
          </a:xfrm>
        </p:spPr>
        <p:txBody>
          <a:bodyPr rtlCol="0"/>
          <a:lstStyle>
            <a:lvl1pPr>
              <a:defRPr sz="3600"/>
            </a:lvl1pPr>
          </a:lstStyle>
          <a:p>
            <a:pPr rtl="0"/>
            <a:r>
              <a:rPr lang="en-GB"/>
              <a:t>CLICK TO EDIT TITLE</a:t>
            </a:r>
            <a:endParaRPr lang="en-US" dirty="0"/>
          </a:p>
        </p:txBody>
      </p:sp>
      <p:sp>
        <p:nvSpPr>
          <p:cNvPr id="4" name="Pladsholder til tekst 3"/>
          <p:cNvSpPr>
            <a:spLocks noGrp="1"/>
          </p:cNvSpPr>
          <p:nvPr>
            <p:ph type="body" sz="quarter" idx="12" hasCustomPrompt="1"/>
          </p:nvPr>
        </p:nvSpPr>
        <p:spPr>
          <a:xfrm>
            <a:off x="587375" y="2143359"/>
            <a:ext cx="4490445" cy="3752115"/>
          </a:xfrm>
        </p:spPr>
        <p:txBody>
          <a:bodyPr rtlCol="0"/>
          <a:lstStyle>
            <a:lvl1pPr marL="285750" indent="-285750">
              <a:lnSpc>
                <a:spcPct val="100000"/>
              </a:lnSpc>
              <a:spcBef>
                <a:spcPts val="600"/>
              </a:spcBef>
              <a:buFontTx/>
              <a:buBlip>
                <a:blip r:embed="rId2"/>
              </a:buBlip>
              <a:defRPr sz="1600" baseline="0"/>
            </a:lvl1pPr>
          </a:lstStyle>
          <a:p>
            <a:pPr lvl="0" rtl="0"/>
            <a:r>
              <a:rPr lang="en-GB"/>
              <a:t>Insert bullets</a:t>
            </a:r>
            <a:endParaRPr lang="da-DK" dirty="0"/>
          </a:p>
          <a:p>
            <a:pPr lvl="0" rtl="0"/>
            <a:endParaRPr lang="da-DK" dirty="0"/>
          </a:p>
          <a:p>
            <a:pPr lvl="0" rtl="0"/>
            <a:endParaRPr lang="da-DK" dirty="0"/>
          </a:p>
        </p:txBody>
      </p:sp>
    </p:spTree>
    <p:extLst>
      <p:ext uri="{BB962C8B-B14F-4D97-AF65-F5344CB8AC3E}">
        <p14:creationId xmlns:p14="http://schemas.microsoft.com/office/powerpoint/2010/main" val="2248500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EB808-CC83-433F-BE27-14253C969A4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F1DCFB7C-8B2B-4293-95A9-5850561D80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BB11561-F8A1-4F6E-8801-6A60C18972CD}"/>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F85F28D8-92EF-4CA7-9352-A20074BC8E7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924D176-9F06-4ED0-97BA-B3C97D2D86F3}"/>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182652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E2A2B-2802-4DBB-A84D-F575B67ADE7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458F96B-2CAA-4A66-9D0D-F59FAAC16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0D9EDC3-4C00-44DD-9CB7-4F88D1C8A1EE}"/>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5A8C8B25-F0A1-45AE-9094-C1CA2A94520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250B70F-F284-4F21-9E3B-F303E215C900}"/>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82894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B7EF1-7A55-452E-AAC0-A09BF156395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3E3F441-A8E5-4657-84D0-C27BFAAE2A3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F71F3B7F-4FB6-4BA0-BADF-F2708675B33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30AA3C33-975C-4A4F-A7FD-9B95722C5465}"/>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6" name="Marcador de pie de página 5">
            <a:extLst>
              <a:ext uri="{FF2B5EF4-FFF2-40B4-BE49-F238E27FC236}">
                <a16:creationId xmlns:a16="http://schemas.microsoft.com/office/drawing/2014/main" id="{D36BA685-08C4-42D9-9DA1-B0FCC32A854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34E026BA-6609-49CF-AB9B-0D32486A54D9}"/>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837098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3569F-B62C-442D-8B3F-D7F083766D4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A90D7B4-F9F1-455F-A661-81D8EBCD12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3117245-EA88-40E5-9D03-824D5940DBC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AA022C57-7E6F-42FE-8C91-8DFF12AEF8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53996D-49CA-4265-971B-EAD4D861227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68A8F95E-5E3B-4AED-800C-EE5539BD51F2}"/>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8" name="Marcador de pie de página 7">
            <a:extLst>
              <a:ext uri="{FF2B5EF4-FFF2-40B4-BE49-F238E27FC236}">
                <a16:creationId xmlns:a16="http://schemas.microsoft.com/office/drawing/2014/main" id="{7AB4BEB6-1828-4A33-AC2E-951B01B60D01}"/>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3C455C5F-1346-4C9C-8BD9-2249B6AE9583}"/>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83692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360A2-0C4A-463F-B582-227F8FF6278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D4219681-9532-45B0-A5BF-20B6C3190900}"/>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4" name="Marcador de pie de página 3">
            <a:extLst>
              <a:ext uri="{FF2B5EF4-FFF2-40B4-BE49-F238E27FC236}">
                <a16:creationId xmlns:a16="http://schemas.microsoft.com/office/drawing/2014/main" id="{7CE4A21A-AB09-40B0-964A-ADFE38E03E58}"/>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1CC06AA2-06B3-4403-BAFD-6C055FAC9B6F}"/>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39373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C41AE2D-EFAE-4561-89A8-A709797DC09A}"/>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3" name="Marcador de pie de página 2">
            <a:extLst>
              <a:ext uri="{FF2B5EF4-FFF2-40B4-BE49-F238E27FC236}">
                <a16:creationId xmlns:a16="http://schemas.microsoft.com/office/drawing/2014/main" id="{AB4CD23E-8D8C-4376-A037-C50240051770}"/>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8D2A990-394E-42AA-BE72-131B4AE5F60C}"/>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2429599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8B268-0152-4C1D-B3FE-490F6D9EE7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97AD052-0C1D-4157-AD5A-115E6D9EC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DB6E3FE3-10BB-4B74-8B4F-0B3756BCC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0C83B73-B2EA-4347-A34D-E66C2449E67F}"/>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6" name="Marcador de pie de página 5">
            <a:extLst>
              <a:ext uri="{FF2B5EF4-FFF2-40B4-BE49-F238E27FC236}">
                <a16:creationId xmlns:a16="http://schemas.microsoft.com/office/drawing/2014/main" id="{1F3025DC-6FF7-421D-89C8-7BBE23F6CC63}"/>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E309EE6F-092F-4D56-8D19-639EFBD992B1}"/>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1084188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D82AB-F8EF-4A44-AB7F-5976E1E2BCF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0BDB3B35-09B2-4B8A-BD5D-6D0FDDA0E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E19DDE52-1460-46B5-B05B-BF0C26F47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D75D8F-2027-4558-B59D-2DF1DB0DF568}"/>
              </a:ext>
            </a:extLst>
          </p:cNvPr>
          <p:cNvSpPr>
            <a:spLocks noGrp="1"/>
          </p:cNvSpPr>
          <p:nvPr>
            <p:ph type="dt" sz="half" idx="10"/>
          </p:nvPr>
        </p:nvSpPr>
        <p:spPr/>
        <p:txBody>
          <a:bodyPr/>
          <a:lstStyle/>
          <a:p>
            <a:fld id="{D793ACD4-23AD-46C9-8D34-6CFEA44BD5AC}" type="datetimeFigureOut">
              <a:rPr lang="en-US" smtClean="0"/>
              <a:t>6/19/2019</a:t>
            </a:fld>
            <a:endParaRPr lang="en-US"/>
          </a:p>
        </p:txBody>
      </p:sp>
      <p:sp>
        <p:nvSpPr>
          <p:cNvPr id="6" name="Marcador de pie de página 5">
            <a:extLst>
              <a:ext uri="{FF2B5EF4-FFF2-40B4-BE49-F238E27FC236}">
                <a16:creationId xmlns:a16="http://schemas.microsoft.com/office/drawing/2014/main" id="{685E198D-4B64-4708-A354-AF2DB6C9D63A}"/>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00F73592-4DC5-48DD-9D27-3C13831010A2}"/>
              </a:ext>
            </a:extLst>
          </p:cNvPr>
          <p:cNvSpPr>
            <a:spLocks noGrp="1"/>
          </p:cNvSpPr>
          <p:nvPr>
            <p:ph type="sldNum" sz="quarter" idx="12"/>
          </p:nvPr>
        </p:nvSpPr>
        <p:spPr/>
        <p:txBody>
          <a:bodyPr/>
          <a:lstStyle/>
          <a:p>
            <a:fld id="{D83B857E-D0CE-413B-A33E-75BE8062A879}" type="slidenum">
              <a:rPr lang="en-US" smtClean="0"/>
              <a:t>‹Nº›</a:t>
            </a:fld>
            <a:endParaRPr lang="en-US"/>
          </a:p>
        </p:txBody>
      </p:sp>
    </p:spTree>
    <p:extLst>
      <p:ext uri="{BB962C8B-B14F-4D97-AF65-F5344CB8AC3E}">
        <p14:creationId xmlns:p14="http://schemas.microsoft.com/office/powerpoint/2010/main" val="3262423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F6E58DF-7E6D-4D63-B805-ABAC23FD3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2DB03336-CC6F-4559-B25D-6F316F9585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43FE8411-F8AF-4596-8226-D4A6559F17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3ACD4-23AD-46C9-8D34-6CFEA44BD5AC}" type="datetimeFigureOut">
              <a:rPr lang="en-US" smtClean="0"/>
              <a:t>6/19/2019</a:t>
            </a:fld>
            <a:endParaRPr lang="en-US"/>
          </a:p>
        </p:txBody>
      </p:sp>
      <p:sp>
        <p:nvSpPr>
          <p:cNvPr id="5" name="Marcador de pie de página 4">
            <a:extLst>
              <a:ext uri="{FF2B5EF4-FFF2-40B4-BE49-F238E27FC236}">
                <a16:creationId xmlns:a16="http://schemas.microsoft.com/office/drawing/2014/main" id="{5A9D7505-EF59-44A1-87D0-FEEA6E546C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0A1C135D-D3C1-4800-B0F6-805329D13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B857E-D0CE-413B-A33E-75BE8062A879}" type="slidenum">
              <a:rPr lang="en-US" smtClean="0"/>
              <a:t>‹Nº›</a:t>
            </a:fld>
            <a:endParaRPr lang="en-US"/>
          </a:p>
        </p:txBody>
      </p:sp>
    </p:spTree>
    <p:extLst>
      <p:ext uri="{BB962C8B-B14F-4D97-AF65-F5344CB8AC3E}">
        <p14:creationId xmlns:p14="http://schemas.microsoft.com/office/powerpoint/2010/main" val="4042325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2.png"/><Relationship Id="rId7" Type="http://schemas.openxmlformats.org/officeDocument/2006/relationships/image" Target="../media/image90.png"/><Relationship Id="rId12"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png"/><Relationship Id="rId10" Type="http://schemas.openxmlformats.org/officeDocument/2006/relationships/image" Target="../media/image120.png"/><Relationship Id="rId4" Type="http://schemas.openxmlformats.org/officeDocument/2006/relationships/image" Target="../media/image61.png"/><Relationship Id="rId9"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40.png"/><Relationship Id="rId3" Type="http://schemas.openxmlformats.org/officeDocument/2006/relationships/image" Target="../media/image150.PNG"/><Relationship Id="rId7" Type="http://schemas.openxmlformats.org/officeDocument/2006/relationships/image" Target="../media/image190.png"/><Relationship Id="rId12"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80.png"/><Relationship Id="rId11" Type="http://schemas.openxmlformats.org/officeDocument/2006/relationships/image" Target="../media/image220.png"/><Relationship Id="rId5" Type="http://schemas.openxmlformats.org/officeDocument/2006/relationships/image" Target="../media/image170.png"/><Relationship Id="rId15" Type="http://schemas.openxmlformats.org/officeDocument/2006/relationships/image" Target="../media/image25.PNG"/><Relationship Id="rId10" Type="http://schemas.openxmlformats.org/officeDocument/2006/relationships/image" Target="../media/image210.PNG"/><Relationship Id="rId4" Type="http://schemas.openxmlformats.org/officeDocument/2006/relationships/image" Target="../media/image160.png"/><Relationship Id="rId1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E7299-6132-4131-9566-A90F0B0EE29E}"/>
              </a:ext>
            </a:extLst>
          </p:cNvPr>
          <p:cNvSpPr>
            <a:spLocks noGrp="1"/>
          </p:cNvSpPr>
          <p:nvPr>
            <p:ph type="ctrTitle"/>
          </p:nvPr>
        </p:nvSpPr>
        <p:spPr/>
        <p:txBody>
          <a:bodyPr/>
          <a:lstStyle/>
          <a:p>
            <a:r>
              <a:rPr lang="en-US" dirty="0"/>
              <a:t>Questions?</a:t>
            </a:r>
          </a:p>
        </p:txBody>
      </p:sp>
      <p:sp>
        <p:nvSpPr>
          <p:cNvPr id="3" name="Subtítulo 2">
            <a:extLst>
              <a:ext uri="{FF2B5EF4-FFF2-40B4-BE49-F238E27FC236}">
                <a16:creationId xmlns:a16="http://schemas.microsoft.com/office/drawing/2014/main" id="{F683F666-E7A9-46C6-8081-B81462AE86AF}"/>
              </a:ext>
            </a:extLst>
          </p:cNvPr>
          <p:cNvSpPr>
            <a:spLocks noGrp="1"/>
          </p:cNvSpPr>
          <p:nvPr>
            <p:ph type="subTitle" idx="1"/>
          </p:nvPr>
        </p:nvSpPr>
        <p:spPr/>
        <p:txBody>
          <a:bodyPr/>
          <a:lstStyle/>
          <a:p>
            <a:r>
              <a:rPr lang="en-US" dirty="0"/>
              <a:t>Group 841</a:t>
            </a:r>
          </a:p>
        </p:txBody>
      </p:sp>
    </p:spTree>
    <p:extLst>
      <p:ext uri="{BB962C8B-B14F-4D97-AF65-F5344CB8AC3E}">
        <p14:creationId xmlns:p14="http://schemas.microsoft.com/office/powerpoint/2010/main" val="392935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Torque control to Cruise control</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203758" y="2000667"/>
            <a:ext cx="6657228" cy="5324535"/>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Initially, the error is 0 rpm, which is translated into a 0 Nm torque reference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This leads to a decrease in rotor speed (see picture)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In the simulations this behaviour did not appear because the inertia of the system is larger and the PI is more agressive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 solution could be to initialize the speed PI output to the torque reference at the switch instant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sp>
        <p:nvSpPr>
          <p:cNvPr id="11" name="Textfeld 10">
            <a:extLst>
              <a:ext uri="{FF2B5EF4-FFF2-40B4-BE49-F238E27FC236}">
                <a16:creationId xmlns:a16="http://schemas.microsoft.com/office/drawing/2014/main" id="{64B0EBCF-33A8-460F-8091-21A15438BF1D}"/>
              </a:ext>
            </a:extLst>
          </p:cNvPr>
          <p:cNvSpPr txBox="1"/>
          <p:nvPr/>
        </p:nvSpPr>
        <p:spPr>
          <a:xfrm flipH="1">
            <a:off x="587375" y="5225883"/>
            <a:ext cx="4729589" cy="707886"/>
          </a:xfrm>
          <a:prstGeom prst="rect">
            <a:avLst/>
          </a:prstGeom>
          <a:noFill/>
        </p:spPr>
        <p:txBody>
          <a:bodyPr wrap="square" rtlCol="0">
            <a:spAutoFit/>
          </a:bodyPr>
          <a:lstStyle/>
          <a:p>
            <a:endParaRPr lang="de-DE" sz="2000" b="1" spc="300" dirty="0"/>
          </a:p>
          <a:p>
            <a:pPr marL="457200" indent="-457200">
              <a:buFont typeface="Wingdings" panose="05000000000000000000" pitchFamily="2" charset="2"/>
              <a:buChar char="Ø"/>
            </a:pPr>
            <a:endParaRPr lang="de-DE" sz="2000" spc="300" dirty="0"/>
          </a:p>
        </p:txBody>
      </p:sp>
      <p:pic>
        <p:nvPicPr>
          <p:cNvPr id="9" name="Imagen 8" descr="Imagen que contiene texto, mapa&#10;&#10;Descripción generada automáticamente">
            <a:extLst>
              <a:ext uri="{FF2B5EF4-FFF2-40B4-BE49-F238E27FC236}">
                <a16:creationId xmlns:a16="http://schemas.microsoft.com/office/drawing/2014/main" id="{13D5C684-8D5D-4533-946A-F6F33038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986" y="1688950"/>
            <a:ext cx="4863653" cy="4886952"/>
          </a:xfrm>
          <a:prstGeom prst="rect">
            <a:avLst/>
          </a:prstGeom>
        </p:spPr>
      </p:pic>
    </p:spTree>
    <p:extLst>
      <p:ext uri="{BB962C8B-B14F-4D97-AF65-F5344CB8AC3E}">
        <p14:creationId xmlns:p14="http://schemas.microsoft.com/office/powerpoint/2010/main" val="2782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SVM Implementation</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395566" y="2000667"/>
            <a:ext cx="7186334" cy="5324535"/>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Algorithm provided by course </a:t>
            </a:r>
            <a:r>
              <a:rPr lang="de-DE" sz="2000" i="1" spc="300" dirty="0"/>
              <a:t>Control of Electrical Machines</a:t>
            </a:r>
            <a:r>
              <a:rPr lang="de-DE" sz="2000" spc="300" dirty="0"/>
              <a: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Procedure</a:t>
            </a:r>
          </a:p>
          <a:p>
            <a:pPr marL="800065" lvl="1" indent="-342900">
              <a:buFont typeface="Wingdings" panose="05000000000000000000" pitchFamily="2" charset="2"/>
              <a:buChar char="Ø"/>
            </a:pPr>
            <a:r>
              <a:rPr lang="de-DE" sz="2000" spc="300" dirty="0"/>
              <a:t>Limit voltage references (So they are within the ranges which Vdc can provide)</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Find sector. Graphical explanation with picture</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Calculate dwell times, using logic explained in report</a:t>
            </a:r>
          </a:p>
          <a:p>
            <a:pPr marL="800065" lvl="1" indent="-342900">
              <a:buFont typeface="Wingdings" panose="05000000000000000000" pitchFamily="2" charset="2"/>
              <a:buChar char="Ø"/>
            </a:pPr>
            <a:endParaRPr lang="de-DE" sz="2000" spc="300" dirty="0"/>
          </a:p>
          <a:p>
            <a:pPr marL="800065" lvl="1" indent="-342900">
              <a:buFont typeface="Wingdings" panose="05000000000000000000" pitchFamily="2" charset="2"/>
              <a:buChar char="Ø"/>
            </a:pPr>
            <a:r>
              <a:rPr lang="de-DE" sz="2000" spc="300" dirty="0"/>
              <a:t>Set duty cycle</a:t>
            </a:r>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pic>
        <p:nvPicPr>
          <p:cNvPr id="8" name="Imagen 7">
            <a:extLst>
              <a:ext uri="{FF2B5EF4-FFF2-40B4-BE49-F238E27FC236}">
                <a16:creationId xmlns:a16="http://schemas.microsoft.com/office/drawing/2014/main" id="{2FC44A23-1539-4D2C-9A8E-516024D9946A}"/>
              </a:ext>
            </a:extLst>
          </p:cNvPr>
          <p:cNvPicPr>
            <a:picLocks noChangeAspect="1"/>
          </p:cNvPicPr>
          <p:nvPr/>
        </p:nvPicPr>
        <p:blipFill rotWithShape="1">
          <a:blip r:embed="rId3">
            <a:extLst>
              <a:ext uri="{28A0092B-C50C-407E-A947-70E740481C1C}">
                <a14:useLocalDpi xmlns:a14="http://schemas.microsoft.com/office/drawing/2010/main" val="0"/>
              </a:ext>
            </a:extLst>
          </a:blip>
          <a:srcRect l="14342" r="23353"/>
          <a:stretch/>
        </p:blipFill>
        <p:spPr>
          <a:xfrm>
            <a:off x="7581899" y="1918358"/>
            <a:ext cx="4329455" cy="3997707"/>
          </a:xfrm>
          <a:prstGeom prst="rect">
            <a:avLst/>
          </a:prstGeom>
        </p:spPr>
      </p:pic>
    </p:spTree>
    <p:extLst>
      <p:ext uri="{BB962C8B-B14F-4D97-AF65-F5344CB8AC3E}">
        <p14:creationId xmlns:p14="http://schemas.microsoft.com/office/powerpoint/2010/main" val="31571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056498" cy="1474385"/>
          </a:xfrm>
        </p:spPr>
        <p:txBody>
          <a:bodyPr/>
          <a:lstStyle/>
          <a:p>
            <a:r>
              <a:rPr lang="es-ES" dirty="0" err="1"/>
              <a:t>Space</a:t>
            </a:r>
            <a:r>
              <a:rPr lang="es-ES" dirty="0"/>
              <a:t> Vector </a:t>
            </a:r>
            <a:r>
              <a:rPr lang="es-ES" dirty="0" err="1"/>
              <a:t>Modulation</a:t>
            </a:r>
            <a:r>
              <a:rPr lang="es-ES" dirty="0"/>
              <a:t> PWM</a:t>
            </a:r>
            <a:endParaRPr lang="en-US" dirty="0"/>
          </a:p>
        </p:txBody>
      </p:sp>
      <p:pic>
        <p:nvPicPr>
          <p:cNvPr id="13" name="Imagen 12">
            <a:extLst>
              <a:ext uri="{FF2B5EF4-FFF2-40B4-BE49-F238E27FC236}">
                <a16:creationId xmlns:a16="http://schemas.microsoft.com/office/drawing/2014/main" id="{2FC44A23-1539-4D2C-9A8E-516024D9946A}"/>
              </a:ext>
            </a:extLst>
          </p:cNvPr>
          <p:cNvPicPr>
            <a:picLocks noChangeAspect="1"/>
          </p:cNvPicPr>
          <p:nvPr/>
        </p:nvPicPr>
        <p:blipFill rotWithShape="1">
          <a:blip r:embed="rId3">
            <a:extLst>
              <a:ext uri="{28A0092B-C50C-407E-A947-70E740481C1C}">
                <a14:useLocalDpi xmlns:a14="http://schemas.microsoft.com/office/drawing/2010/main" val="0"/>
              </a:ext>
            </a:extLst>
          </a:blip>
          <a:srcRect l="14342" r="23353"/>
          <a:stretch/>
        </p:blipFill>
        <p:spPr>
          <a:xfrm>
            <a:off x="1603256" y="3212143"/>
            <a:ext cx="3948403" cy="3645853"/>
          </a:xfrm>
          <a:prstGeom prst="rect">
            <a:avLst/>
          </a:prstGeom>
        </p:spPr>
      </p:pic>
      <p:pic>
        <p:nvPicPr>
          <p:cNvPr id="17" name="Imagen 16">
            <a:extLst>
              <a:ext uri="{FF2B5EF4-FFF2-40B4-BE49-F238E27FC236}">
                <a16:creationId xmlns:a16="http://schemas.microsoft.com/office/drawing/2014/main" id="{6EAB0A88-051D-4968-8C40-EA2C2054E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028" y="1516233"/>
            <a:ext cx="4511041" cy="4511041"/>
          </a:xfrm>
          <a:prstGeom prst="rect">
            <a:avLst/>
          </a:prstGeom>
        </p:spPr>
      </p:pic>
      <p:pic>
        <p:nvPicPr>
          <p:cNvPr id="19" name="Imagen 18">
            <a:extLst>
              <a:ext uri="{FF2B5EF4-FFF2-40B4-BE49-F238E27FC236}">
                <a16:creationId xmlns:a16="http://schemas.microsoft.com/office/drawing/2014/main" id="{1FA85A30-9FE4-4306-9925-3AEF7DE23570}"/>
              </a:ext>
            </a:extLst>
          </p:cNvPr>
          <p:cNvPicPr>
            <a:picLocks noChangeAspect="1"/>
          </p:cNvPicPr>
          <p:nvPr/>
        </p:nvPicPr>
        <p:blipFill rotWithShape="1">
          <a:blip r:embed="rId5">
            <a:extLst>
              <a:ext uri="{28A0092B-C50C-407E-A947-70E740481C1C}">
                <a14:useLocalDpi xmlns:a14="http://schemas.microsoft.com/office/drawing/2010/main" val="0"/>
              </a:ext>
            </a:extLst>
          </a:blip>
          <a:srcRect t="-52040" b="52040"/>
          <a:stretch/>
        </p:blipFill>
        <p:spPr>
          <a:xfrm>
            <a:off x="1350893" y="-692716"/>
            <a:ext cx="4304201" cy="4076631"/>
          </a:xfrm>
          <a:prstGeom prst="rect">
            <a:avLst/>
          </a:prstGeom>
        </p:spPr>
      </p:pic>
      <p:cxnSp>
        <p:nvCxnSpPr>
          <p:cNvPr id="21" name="Conector recto de flecha 20">
            <a:extLst>
              <a:ext uri="{FF2B5EF4-FFF2-40B4-BE49-F238E27FC236}">
                <a16:creationId xmlns:a16="http://schemas.microsoft.com/office/drawing/2014/main" id="{7A246AC3-3D10-47AC-A648-69EA7CAC8C5A}"/>
              </a:ext>
            </a:extLst>
          </p:cNvPr>
          <p:cNvCxnSpPr>
            <a:cxnSpLocks/>
          </p:cNvCxnSpPr>
          <p:nvPr/>
        </p:nvCxnSpPr>
        <p:spPr>
          <a:xfrm flipV="1">
            <a:off x="2670048" y="2074893"/>
            <a:ext cx="431596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132607F7-7954-4E95-997E-23AA1790CEC7}"/>
              </a:ext>
            </a:extLst>
          </p:cNvPr>
          <p:cNvSpPr/>
          <p:nvPr/>
        </p:nvSpPr>
        <p:spPr>
          <a:xfrm>
            <a:off x="2426208" y="1724397"/>
            <a:ext cx="243840" cy="1474385"/>
          </a:xfrm>
          <a:prstGeom prst="ellipse">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23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2A9FCC2-9969-4568-AB69-07D4A6B44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142995"/>
            <a:ext cx="7073514" cy="5613899"/>
          </a:xfrm>
          <a:prstGeom prst="rect">
            <a:avLst/>
          </a:prstGeom>
        </p:spPr>
      </p:pic>
      <p:cxnSp>
        <p:nvCxnSpPr>
          <p:cNvPr id="9" name="Conector recto 8">
            <a:extLst>
              <a:ext uri="{FF2B5EF4-FFF2-40B4-BE49-F238E27FC236}">
                <a16:creationId xmlns:a16="http://schemas.microsoft.com/office/drawing/2014/main" id="{6B6F346A-CEDE-4901-A985-46E9A53ADBEA}"/>
              </a:ext>
            </a:extLst>
          </p:cNvPr>
          <p:cNvCxnSpPr>
            <a:cxnSpLocks/>
          </p:cNvCxnSpPr>
          <p:nvPr/>
        </p:nvCxnSpPr>
        <p:spPr>
          <a:xfrm>
            <a:off x="5419493" y="2988527"/>
            <a:ext cx="0" cy="336766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276B2D44-820D-4EC2-B58A-F91816F623C7}"/>
              </a:ext>
            </a:extLst>
          </p:cNvPr>
          <p:cNvCxnSpPr>
            <a:cxnSpLocks/>
          </p:cNvCxnSpPr>
          <p:nvPr/>
        </p:nvCxnSpPr>
        <p:spPr>
          <a:xfrm>
            <a:off x="6229815" y="2988527"/>
            <a:ext cx="0" cy="336766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CB30E87-7FBA-4B6E-A19D-AE0546E7615F}"/>
              </a:ext>
            </a:extLst>
          </p:cNvPr>
          <p:cNvCxnSpPr>
            <a:cxnSpLocks/>
          </p:cNvCxnSpPr>
          <p:nvPr/>
        </p:nvCxnSpPr>
        <p:spPr>
          <a:xfrm flipV="1">
            <a:off x="4616605" y="5430644"/>
            <a:ext cx="802888" cy="5687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B8452B32-0DF9-4151-AF23-304794E25261}"/>
              </a:ext>
            </a:extLst>
          </p:cNvPr>
          <p:cNvSpPr txBox="1"/>
          <p:nvPr/>
        </p:nvSpPr>
        <p:spPr>
          <a:xfrm>
            <a:off x="3166946" y="5987538"/>
            <a:ext cx="1449659" cy="400110"/>
          </a:xfrm>
          <a:prstGeom prst="rect">
            <a:avLst/>
          </a:prstGeom>
          <a:noFill/>
          <a:ln w="6350">
            <a:solidFill>
              <a:schemeClr val="tx1"/>
            </a:solidFill>
          </a:ln>
        </p:spPr>
        <p:txBody>
          <a:bodyPr wrap="square" rtlCol="0">
            <a:spAutoFit/>
          </a:bodyPr>
          <a:lstStyle/>
          <a:p>
            <a:r>
              <a:rPr lang="es-ES" sz="2000" b="1" dirty="0"/>
              <a:t>1520 rpm</a:t>
            </a:r>
            <a:endParaRPr lang="en-US" sz="2000" b="1" dirty="0"/>
          </a:p>
        </p:txBody>
      </p:sp>
      <p:sp>
        <p:nvSpPr>
          <p:cNvPr id="24" name="CuadroTexto 23">
            <a:extLst>
              <a:ext uri="{FF2B5EF4-FFF2-40B4-BE49-F238E27FC236}">
                <a16:creationId xmlns:a16="http://schemas.microsoft.com/office/drawing/2014/main" id="{6F5891EC-682B-447F-A9FB-850A3C897483}"/>
              </a:ext>
            </a:extLst>
          </p:cNvPr>
          <p:cNvSpPr txBox="1"/>
          <p:nvPr/>
        </p:nvSpPr>
        <p:spPr>
          <a:xfrm>
            <a:off x="6869152" y="5599246"/>
            <a:ext cx="1449659" cy="400110"/>
          </a:xfrm>
          <a:prstGeom prst="rect">
            <a:avLst/>
          </a:prstGeom>
          <a:noFill/>
          <a:ln w="6350">
            <a:solidFill>
              <a:schemeClr val="tx1"/>
            </a:solidFill>
          </a:ln>
        </p:spPr>
        <p:txBody>
          <a:bodyPr wrap="square" rtlCol="0">
            <a:spAutoFit/>
          </a:bodyPr>
          <a:lstStyle/>
          <a:p>
            <a:r>
              <a:rPr lang="es-ES" sz="2000" b="1" dirty="0"/>
              <a:t>1750 rpm</a:t>
            </a:r>
            <a:endParaRPr lang="en-US" sz="2000" b="1" dirty="0"/>
          </a:p>
        </p:txBody>
      </p:sp>
      <p:cxnSp>
        <p:nvCxnSpPr>
          <p:cNvPr id="25" name="Conector recto de flecha 24">
            <a:extLst>
              <a:ext uri="{FF2B5EF4-FFF2-40B4-BE49-F238E27FC236}">
                <a16:creationId xmlns:a16="http://schemas.microsoft.com/office/drawing/2014/main" id="{5D87241F-5C73-4E58-8017-2B6AAF5B7D77}"/>
              </a:ext>
            </a:extLst>
          </p:cNvPr>
          <p:cNvCxnSpPr>
            <a:cxnSpLocks/>
          </p:cNvCxnSpPr>
          <p:nvPr/>
        </p:nvCxnSpPr>
        <p:spPr>
          <a:xfrm flipH="1" flipV="1">
            <a:off x="6229816" y="5267593"/>
            <a:ext cx="639336" cy="32610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18BF0EF9-E5B4-4663-9E2A-9FCB1CA40228}"/>
              </a:ext>
            </a:extLst>
          </p:cNvPr>
          <p:cNvPicPr>
            <a:picLocks noChangeAspect="1"/>
          </p:cNvPicPr>
          <p:nvPr/>
        </p:nvPicPr>
        <p:blipFill>
          <a:blip r:embed="rId4"/>
          <a:stretch>
            <a:fillRect/>
          </a:stretch>
        </p:blipFill>
        <p:spPr>
          <a:xfrm>
            <a:off x="7923954" y="1478584"/>
            <a:ext cx="3680672" cy="948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Conector recto 28">
            <a:extLst>
              <a:ext uri="{FF2B5EF4-FFF2-40B4-BE49-F238E27FC236}">
                <a16:creationId xmlns:a16="http://schemas.microsoft.com/office/drawing/2014/main" id="{433BFA25-0BE0-43BC-8E9D-F85A8A5D12E4}"/>
              </a:ext>
            </a:extLst>
          </p:cNvPr>
          <p:cNvCxnSpPr/>
          <p:nvPr/>
        </p:nvCxnSpPr>
        <p:spPr>
          <a:xfrm flipH="1">
            <a:off x="10615961" y="1628078"/>
            <a:ext cx="301083" cy="7987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5426CE1-1F43-4EC4-A382-A9F63609515A}"/>
              </a:ext>
            </a:extLst>
          </p:cNvPr>
          <p:cNvCxnSpPr/>
          <p:nvPr/>
        </p:nvCxnSpPr>
        <p:spPr>
          <a:xfrm>
            <a:off x="10615961" y="1628078"/>
            <a:ext cx="301083" cy="7987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id="{15F32BBB-F463-4B97-B4FC-62C05E7AEDC5}"/>
              </a:ext>
            </a:extLst>
          </p:cNvPr>
          <p:cNvPicPr>
            <a:picLocks noChangeAspect="1"/>
          </p:cNvPicPr>
          <p:nvPr/>
        </p:nvPicPr>
        <p:blipFill>
          <a:blip r:embed="rId5"/>
          <a:stretch>
            <a:fillRect/>
          </a:stretch>
        </p:blipFill>
        <p:spPr>
          <a:xfrm>
            <a:off x="10136582" y="2700163"/>
            <a:ext cx="1444083" cy="613735"/>
          </a:xfrm>
          <a:prstGeom prst="rect">
            <a:avLst/>
          </a:prstGeom>
        </p:spPr>
      </p:pic>
      <p:sp>
        <p:nvSpPr>
          <p:cNvPr id="33" name="Elipse 32">
            <a:extLst>
              <a:ext uri="{FF2B5EF4-FFF2-40B4-BE49-F238E27FC236}">
                <a16:creationId xmlns:a16="http://schemas.microsoft.com/office/drawing/2014/main" id="{0141AFA3-FB52-4972-8112-8FB5E324CAE5}"/>
              </a:ext>
            </a:extLst>
          </p:cNvPr>
          <p:cNvSpPr/>
          <p:nvPr/>
        </p:nvSpPr>
        <p:spPr>
          <a:xfrm>
            <a:off x="10281424" y="1628078"/>
            <a:ext cx="263066" cy="712869"/>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ector recto de flecha 34">
            <a:extLst>
              <a:ext uri="{FF2B5EF4-FFF2-40B4-BE49-F238E27FC236}">
                <a16:creationId xmlns:a16="http://schemas.microsoft.com/office/drawing/2014/main" id="{FF6DB21A-0195-4922-A721-83D51D8ADA0C}"/>
              </a:ext>
            </a:extLst>
          </p:cNvPr>
          <p:cNvCxnSpPr>
            <a:stCxn id="33" idx="4"/>
          </p:cNvCxnSpPr>
          <p:nvPr/>
        </p:nvCxnSpPr>
        <p:spPr>
          <a:xfrm flipH="1">
            <a:off x="10281424" y="2340947"/>
            <a:ext cx="131533" cy="40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E79978BC-932C-44DF-BF83-CEFE376B144D}"/>
              </a:ext>
            </a:extLst>
          </p:cNvPr>
          <p:cNvSpPr/>
          <p:nvPr/>
        </p:nvSpPr>
        <p:spPr>
          <a:xfrm>
            <a:off x="7869044" y="3377087"/>
            <a:ext cx="6096000" cy="369332"/>
          </a:xfrm>
          <a:prstGeom prst="rect">
            <a:avLst/>
          </a:prstGeom>
        </p:spPr>
        <p:txBody>
          <a:bodyPr>
            <a:spAutoFit/>
          </a:bodyPr>
          <a:lstStyle/>
          <a:p>
            <a:pPr marL="285750" indent="-285750">
              <a:buFont typeface="Wingdings" panose="05000000000000000000" pitchFamily="2" charset="2"/>
              <a:buChar char="Ø"/>
            </a:pPr>
            <a:r>
              <a:rPr lang="en-GB" spc="300" dirty="0"/>
              <a:t>Wrong value of </a:t>
            </a:r>
            <a:r>
              <a:rPr lang="en-GB" spc="300" dirty="0" err="1"/>
              <a:t>ids,ref</a:t>
            </a:r>
            <a:r>
              <a:rPr lang="en-GB" spc="300" dirty="0"/>
              <a:t>: </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3A5756A7-38F6-4FE2-9CA1-A3A8FE57170C}"/>
                  </a:ext>
                </a:extLst>
              </p:cNvPr>
              <p:cNvSpPr txBox="1"/>
              <p:nvPr/>
            </p:nvSpPr>
            <p:spPr>
              <a:xfrm>
                <a:off x="8641213" y="3974924"/>
                <a:ext cx="1903277"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r>
                            <a:rPr lang="es-ES" b="0" i="1" smtClean="0">
                              <a:latin typeface="Cambria Math" panose="02040503050406030204" pitchFamily="18" charset="0"/>
                            </a:rPr>
                            <m:t>,</m:t>
                          </m:r>
                          <m:r>
                            <a:rPr lang="es-ES" b="0" i="1" smtClean="0">
                              <a:latin typeface="Cambria Math" panose="02040503050406030204" pitchFamily="18" charset="0"/>
                            </a:rPr>
                            <m:t>𝑟𝑒𝑓</m:t>
                          </m:r>
                        </m:sub>
                      </m:sSub>
                      <m:r>
                        <a:rPr lang="es-ES" b="0" i="1" smtClean="0">
                          <a:latin typeface="Cambria Math" panose="02040503050406030204" pitchFamily="18" charset="0"/>
                        </a:rPr>
                        <m:t>=149.22 </m:t>
                      </m:r>
                      <m:r>
                        <a:rPr lang="es-ES" b="0" i="1" smtClean="0">
                          <a:latin typeface="Cambria Math" panose="02040503050406030204" pitchFamily="18" charset="0"/>
                        </a:rPr>
                        <m:t>𝐴</m:t>
                      </m:r>
                      <m:r>
                        <a:rPr lang="es-ES" b="0" i="1" smtClean="0">
                          <a:latin typeface="Cambria Math" panose="02040503050406030204" pitchFamily="18" charset="0"/>
                        </a:rPr>
                        <m:t> </m:t>
                      </m:r>
                    </m:oMath>
                  </m:oMathPara>
                </a14:m>
                <a:endParaRPr lang="en-US" dirty="0"/>
              </a:p>
            </p:txBody>
          </p:sp>
        </mc:Choice>
        <mc:Fallback xmlns="">
          <p:sp>
            <p:nvSpPr>
              <p:cNvPr id="37" name="CuadroTexto 36">
                <a:extLst>
                  <a:ext uri="{FF2B5EF4-FFF2-40B4-BE49-F238E27FC236}">
                    <a16:creationId xmlns:a16="http://schemas.microsoft.com/office/drawing/2014/main" id="{3A5756A7-38F6-4FE2-9CA1-A3A8FE57170C}"/>
                  </a:ext>
                </a:extLst>
              </p:cNvPr>
              <p:cNvSpPr txBox="1">
                <a:spLocks noRot="1" noChangeAspect="1" noMove="1" noResize="1" noEditPoints="1" noAdjustHandles="1" noChangeArrowheads="1" noChangeShapeType="1" noTextEdit="1"/>
              </p:cNvSpPr>
              <p:nvPr/>
            </p:nvSpPr>
            <p:spPr>
              <a:xfrm>
                <a:off x="8641213" y="3974924"/>
                <a:ext cx="1903277" cy="299249"/>
              </a:xfrm>
              <a:prstGeom prst="rect">
                <a:avLst/>
              </a:prstGeom>
              <a:blipFill>
                <a:blip r:embed="rId6"/>
                <a:stretch>
                  <a:fillRect l="-2244" b="-28571"/>
                </a:stretch>
              </a:blipFill>
            </p:spPr>
            <p:txBody>
              <a:bodyPr/>
              <a:lstStyle/>
              <a:p>
                <a:r>
                  <a:rPr lang="en-US">
                    <a:noFill/>
                  </a:rPr>
                  <a:t> </a:t>
                </a:r>
              </a:p>
            </p:txBody>
          </p:sp>
        </mc:Fallback>
      </mc:AlternateContent>
      <p:sp>
        <p:nvSpPr>
          <p:cNvPr id="38" name="Rectángulo 37">
            <a:extLst>
              <a:ext uri="{FF2B5EF4-FFF2-40B4-BE49-F238E27FC236}">
                <a16:creationId xmlns:a16="http://schemas.microsoft.com/office/drawing/2014/main" id="{5A351DDB-674F-47C3-AD0B-E0B557807E77}"/>
              </a:ext>
            </a:extLst>
          </p:cNvPr>
          <p:cNvSpPr/>
          <p:nvPr/>
        </p:nvSpPr>
        <p:spPr>
          <a:xfrm>
            <a:off x="7923954" y="4636266"/>
            <a:ext cx="3922869" cy="369332"/>
          </a:xfrm>
          <a:prstGeom prst="rect">
            <a:avLst/>
          </a:prstGeom>
        </p:spPr>
        <p:txBody>
          <a:bodyPr wrap="none">
            <a:spAutoFit/>
          </a:bodyPr>
          <a:lstStyle/>
          <a:p>
            <a:pPr marL="285750" indent="-285750">
              <a:buFont typeface="Wingdings" panose="05000000000000000000" pitchFamily="2" charset="2"/>
              <a:buChar char="Ø"/>
            </a:pPr>
            <a:r>
              <a:rPr lang="en-GB" spc="300" dirty="0"/>
              <a:t>Correct value of </a:t>
            </a:r>
            <a:r>
              <a:rPr lang="en-GB" spc="300" dirty="0" err="1"/>
              <a:t>ids,ref</a:t>
            </a:r>
            <a:r>
              <a:rPr lang="en-GB" spc="300" dirty="0"/>
              <a:t>: </a:t>
            </a:r>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0B5DC80F-ECF9-43A7-9446-374FD448952A}"/>
                  </a:ext>
                </a:extLst>
              </p:cNvPr>
              <p:cNvSpPr txBox="1"/>
              <p:nvPr/>
            </p:nvSpPr>
            <p:spPr>
              <a:xfrm>
                <a:off x="8641213" y="5218310"/>
                <a:ext cx="1775038"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r>
                            <a:rPr lang="es-ES" b="0" i="1" smtClean="0">
                              <a:latin typeface="Cambria Math" panose="02040503050406030204" pitchFamily="18" charset="0"/>
                            </a:rPr>
                            <m:t>,</m:t>
                          </m:r>
                          <m:r>
                            <a:rPr lang="es-ES" b="0" i="1" smtClean="0">
                              <a:latin typeface="Cambria Math" panose="02040503050406030204" pitchFamily="18" charset="0"/>
                            </a:rPr>
                            <m:t>𝑟𝑒𝑓</m:t>
                          </m:r>
                        </m:sub>
                      </m:sSub>
                      <m:r>
                        <a:rPr lang="es-ES" b="0" i="1" smtClean="0">
                          <a:latin typeface="Cambria Math" panose="02040503050406030204" pitchFamily="18" charset="0"/>
                        </a:rPr>
                        <m:t>=123.5 </m:t>
                      </m:r>
                      <m:r>
                        <a:rPr lang="es-ES" b="0" i="1" smtClean="0">
                          <a:latin typeface="Cambria Math" panose="02040503050406030204" pitchFamily="18" charset="0"/>
                        </a:rPr>
                        <m:t>𝐴</m:t>
                      </m:r>
                      <m:r>
                        <a:rPr lang="es-ES" b="0" i="1" smtClean="0">
                          <a:latin typeface="Cambria Math" panose="02040503050406030204" pitchFamily="18" charset="0"/>
                        </a:rPr>
                        <m:t> </m:t>
                      </m:r>
                    </m:oMath>
                  </m:oMathPara>
                </a14:m>
                <a:endParaRPr lang="en-US" dirty="0"/>
              </a:p>
            </p:txBody>
          </p:sp>
        </mc:Choice>
        <mc:Fallback xmlns="">
          <p:sp>
            <p:nvSpPr>
              <p:cNvPr id="39" name="CuadroTexto 38">
                <a:extLst>
                  <a:ext uri="{FF2B5EF4-FFF2-40B4-BE49-F238E27FC236}">
                    <a16:creationId xmlns:a16="http://schemas.microsoft.com/office/drawing/2014/main" id="{0B5DC80F-ECF9-43A7-9446-374FD448952A}"/>
                  </a:ext>
                </a:extLst>
              </p:cNvPr>
              <p:cNvSpPr txBox="1">
                <a:spLocks noRot="1" noChangeAspect="1" noMove="1" noResize="1" noEditPoints="1" noAdjustHandles="1" noChangeArrowheads="1" noChangeShapeType="1" noTextEdit="1"/>
              </p:cNvSpPr>
              <p:nvPr/>
            </p:nvSpPr>
            <p:spPr>
              <a:xfrm>
                <a:off x="8641213" y="5218310"/>
                <a:ext cx="1775038" cy="299249"/>
              </a:xfrm>
              <a:prstGeom prst="rect">
                <a:avLst/>
              </a:prstGeom>
              <a:blipFill>
                <a:blip r:embed="rId7"/>
                <a:stretch>
                  <a:fillRect l="-2405" b="-28571"/>
                </a:stretch>
              </a:blipFill>
            </p:spPr>
            <p:txBody>
              <a:bodyPr/>
              <a:lstStyle/>
              <a:p>
                <a:r>
                  <a:rPr lang="en-US">
                    <a:noFill/>
                  </a:rPr>
                  <a:t> </a:t>
                </a:r>
              </a:p>
            </p:txBody>
          </p:sp>
        </mc:Fallback>
      </mc:AlternateContent>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9694050" cy="1474385"/>
          </a:xfrm>
        </p:spPr>
        <p:txBody>
          <a:bodyPr/>
          <a:lstStyle/>
          <a:p>
            <a:r>
              <a:rPr lang="es-ES" dirty="0" err="1"/>
              <a:t>Calculation</a:t>
            </a:r>
            <a:r>
              <a:rPr lang="es-ES" dirty="0"/>
              <a:t> d-axis </a:t>
            </a:r>
            <a:r>
              <a:rPr lang="es-ES" dirty="0" err="1"/>
              <a:t>current</a:t>
            </a:r>
            <a:r>
              <a:rPr lang="es-ES" dirty="0"/>
              <a:t> </a:t>
            </a:r>
            <a:r>
              <a:rPr lang="es-ES" dirty="0" err="1"/>
              <a:t>reference</a:t>
            </a:r>
            <a:endParaRPr lang="en-US" dirty="0"/>
          </a:p>
        </p:txBody>
      </p:sp>
    </p:spTree>
    <p:extLst>
      <p:ext uri="{BB962C8B-B14F-4D97-AF65-F5344CB8AC3E}">
        <p14:creationId xmlns:p14="http://schemas.microsoft.com/office/powerpoint/2010/main" val="70919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Pole cancellation technique</a:t>
            </a:r>
            <a:br>
              <a:rPr lang="en-US" dirty="0"/>
            </a:br>
            <a:r>
              <a:rPr lang="en-US" dirty="0"/>
              <a:t>Limitations</a:t>
            </a:r>
          </a:p>
        </p:txBody>
      </p:sp>
      <mc:AlternateContent xmlns:mc="http://schemas.openxmlformats.org/markup-compatibility/2006" xmlns:a14="http://schemas.microsoft.com/office/drawing/2010/main">
        <mc:Choice Requires="a14">
          <p:sp>
            <p:nvSpPr>
              <p:cNvPr id="10" name="Textfeld 10">
                <a:extLst>
                  <a:ext uri="{FF2B5EF4-FFF2-40B4-BE49-F238E27FC236}">
                    <a16:creationId xmlns:a16="http://schemas.microsoft.com/office/drawing/2014/main" id="{64B0EBCF-33A8-460F-8091-21A15438BF1D}"/>
                  </a:ext>
                </a:extLst>
              </p:cNvPr>
              <p:cNvSpPr txBox="1"/>
              <p:nvPr/>
            </p:nvSpPr>
            <p:spPr>
              <a:xfrm flipH="1">
                <a:off x="587374" y="2000667"/>
                <a:ext cx="10851770" cy="4876400"/>
              </a:xfrm>
              <a:prstGeom prst="rect">
                <a:avLst/>
              </a:prstGeom>
              <a:noFill/>
            </p:spPr>
            <p:txBody>
              <a:bodyPr wrap="square" rtlCol="0">
                <a:spAutoFit/>
              </a:bodyPr>
              <a:lstStyle/>
              <a:p>
                <a:pPr marL="342900" indent="-342900">
                  <a:buFont typeface="Wingdings" panose="05000000000000000000" pitchFamily="2" charset="2"/>
                  <a:buChar char="Ø"/>
                </a:pPr>
                <a:r>
                  <a:rPr lang="de-DE" sz="2000" spc="300" dirty="0"/>
                  <a:t>The pole placement will change when the conditions change. Temperature and other variables will change the ratio </a:t>
                </a:r>
                <a14:m>
                  <m:oMath xmlns:m="http://schemas.openxmlformats.org/officeDocument/2006/math">
                    <m:f>
                      <m:fPr>
                        <m:ctrlPr>
                          <a:rPr lang="es-ES" sz="2000" i="1">
                            <a:latin typeface="Cambria Math" panose="02040503050406030204" pitchFamily="18" charset="0"/>
                            <a:ea typeface="Cambria Math" panose="02040503050406030204" pitchFamily="18" charset="0"/>
                          </a:rPr>
                        </m:ctrlPr>
                      </m:fPr>
                      <m:num>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𝑅</m:t>
                            </m:r>
                          </m:e>
                          <m:sub>
                            <m:r>
                              <a:rPr lang="es-ES" sz="2000" i="1">
                                <a:latin typeface="Cambria Math" panose="02040503050406030204" pitchFamily="18" charset="0"/>
                                <a:ea typeface="Cambria Math" panose="02040503050406030204" pitchFamily="18" charset="0"/>
                              </a:rPr>
                              <m:t>𝑠</m:t>
                            </m:r>
                          </m:sub>
                        </m:sSub>
                      </m:num>
                      <m:den>
                        <m:sSub>
                          <m:sSubPr>
                            <m:ctrlPr>
                              <a:rPr lang="es-ES" sz="2000" i="1">
                                <a:latin typeface="Cambria Math" panose="02040503050406030204" pitchFamily="18" charset="0"/>
                              </a:rPr>
                            </m:ctrlPr>
                          </m:sSubPr>
                          <m:e>
                            <m:r>
                              <a:rPr lang="es-ES" sz="2000" i="1">
                                <a:latin typeface="Cambria Math" panose="02040503050406030204" pitchFamily="18" charset="0"/>
                              </a:rPr>
                              <m:t> </m:t>
                            </m:r>
                            <m:r>
                              <a:rPr lang="es-ES" sz="2000" i="1">
                                <a:latin typeface="Cambria Math" panose="02040503050406030204" pitchFamily="18" charset="0"/>
                              </a:rPr>
                              <m:t>𝐿</m:t>
                            </m:r>
                          </m:e>
                          <m:sub>
                            <m:r>
                              <a:rPr lang="es-ES" sz="2000" i="1">
                                <a:latin typeface="Cambria Math" panose="02040503050406030204" pitchFamily="18" charset="0"/>
                              </a:rPr>
                              <m:t>𝑠</m:t>
                            </m:r>
                          </m:sub>
                        </m:sSub>
                      </m:den>
                    </m:f>
                  </m:oMath>
                </a14:m>
                <a:r>
                  <a:rPr lang="de-DE" sz="2000" spc="300" dirty="0"/>
                  <a:t>, which is the machine‘s pole placement.</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The change will cause that the PI‘s zero is no longer placed at the same position than the pole.</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A possible improvement would be to create a lookup table containing the inductance and resistance values at different conditions. This lookup table can be used for dynamically changing the PI parameters.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mc:Choice>
        <mc:Fallback xmlns="">
          <p:sp>
            <p:nvSpPr>
              <p:cNvPr id="10" name="Textfeld 10">
                <a:extLst>
                  <a:ext uri="{FF2B5EF4-FFF2-40B4-BE49-F238E27FC236}">
                    <a16:creationId xmlns:a16="http://schemas.microsoft.com/office/drawing/2014/main" id="{64B0EBCF-33A8-460F-8091-21A15438BF1D}"/>
                  </a:ext>
                </a:extLst>
              </p:cNvPr>
              <p:cNvSpPr txBox="1">
                <a:spLocks noRot="1" noChangeAspect="1" noMove="1" noResize="1" noEditPoints="1" noAdjustHandles="1" noChangeArrowheads="1" noChangeShapeType="1" noTextEdit="1"/>
              </p:cNvSpPr>
              <p:nvPr/>
            </p:nvSpPr>
            <p:spPr>
              <a:xfrm flipH="1">
                <a:off x="587374" y="2000667"/>
                <a:ext cx="10851770" cy="4876400"/>
              </a:xfrm>
              <a:prstGeom prst="rect">
                <a:avLst/>
              </a:prstGeom>
              <a:blipFill>
                <a:blip r:embed="rId3"/>
                <a:stretch>
                  <a:fillRect l="-505" t="-625" r="-842"/>
                </a:stretch>
              </a:blipFill>
            </p:spPr>
            <p:txBody>
              <a:bodyPr/>
              <a:lstStyle/>
              <a:p>
                <a:r>
                  <a:rPr lang="es-ES">
                    <a:noFill/>
                  </a:rPr>
                  <a:t> </a:t>
                </a:r>
              </a:p>
            </p:txBody>
          </p:sp>
        </mc:Fallback>
      </mc:AlternateContent>
    </p:spTree>
    <p:extLst>
      <p:ext uri="{BB962C8B-B14F-4D97-AF65-F5344CB8AC3E}">
        <p14:creationId xmlns:p14="http://schemas.microsoft.com/office/powerpoint/2010/main" val="51806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3" y="370290"/>
            <a:ext cx="9394825" cy="1474385"/>
          </a:xfrm>
        </p:spPr>
        <p:txBody>
          <a:bodyPr/>
          <a:lstStyle/>
          <a:p>
            <a:r>
              <a:rPr lang="en-US" dirty="0"/>
              <a:t>Power flow in regenerative braking</a:t>
            </a:r>
          </a:p>
        </p:txBody>
      </p:sp>
      <p:pic>
        <p:nvPicPr>
          <p:cNvPr id="2" name="Billede 1">
            <a:extLst>
              <a:ext uri="{FF2B5EF4-FFF2-40B4-BE49-F238E27FC236}">
                <a16:creationId xmlns:a16="http://schemas.microsoft.com/office/drawing/2014/main" id="{FFECABE3-A2B8-428B-A60E-B11A60ECAD8C}"/>
              </a:ext>
            </a:extLst>
          </p:cNvPr>
          <p:cNvPicPr>
            <a:picLocks noChangeAspect="1"/>
          </p:cNvPicPr>
          <p:nvPr/>
        </p:nvPicPr>
        <p:blipFill>
          <a:blip r:embed="rId3"/>
          <a:stretch>
            <a:fillRect/>
          </a:stretch>
        </p:blipFill>
        <p:spPr>
          <a:xfrm>
            <a:off x="2063260" y="1347777"/>
            <a:ext cx="7918938" cy="3137164"/>
          </a:xfrm>
          <a:prstGeom prst="rect">
            <a:avLst/>
          </a:prstGeom>
        </p:spPr>
      </p:pic>
      <mc:AlternateContent xmlns:mc="http://schemas.openxmlformats.org/markup-compatibility/2006" xmlns:a14="http://schemas.microsoft.com/office/drawing/2010/main">
        <mc:Choice Requires="a14">
          <p:sp>
            <p:nvSpPr>
              <p:cNvPr id="9" name="CuadroTexto 9">
                <a:extLst>
                  <a:ext uri="{FF2B5EF4-FFF2-40B4-BE49-F238E27FC236}">
                    <a16:creationId xmlns:a16="http://schemas.microsoft.com/office/drawing/2014/main" id="{3D3A06CB-43FB-4BDC-9E3E-4CB21D163EA2}"/>
                  </a:ext>
                </a:extLst>
              </p:cNvPr>
              <p:cNvSpPr txBox="1"/>
              <p:nvPr/>
            </p:nvSpPr>
            <p:spPr>
              <a:xfrm>
                <a:off x="3063201" y="4484941"/>
                <a:ext cx="5919056"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𝑃</m:t>
                          </m:r>
                        </m:e>
                        <m:sub>
                          <m:r>
                            <a:rPr lang="da-DK" sz="2800" b="0" i="1" smtClean="0">
                              <a:latin typeface="Cambria Math" panose="02040503050406030204" pitchFamily="18" charset="0"/>
                            </a:rPr>
                            <m:t>𝑖𝑛</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𝐷𝐶</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𝐷𝐶</m:t>
                          </m:r>
                        </m:sub>
                      </m:sSub>
                      <m:r>
                        <a:rPr lang="da-DK" sz="2800" b="0" i="1" smtClean="0">
                          <a:latin typeface="Cambria Math" panose="02040503050406030204" pitchFamily="18" charset="0"/>
                        </a:rPr>
                        <m:t>=</m:t>
                      </m:r>
                      <m:f>
                        <m:fPr>
                          <m:ctrlPr>
                            <a:rPr lang="da-DK" sz="2800" b="0" i="1" smtClean="0">
                              <a:latin typeface="Cambria Math" panose="02040503050406030204" pitchFamily="18" charset="0"/>
                            </a:rPr>
                          </m:ctrlPr>
                        </m:fPr>
                        <m:num>
                          <m:r>
                            <a:rPr lang="da-DK" sz="2800" b="0" i="1" smtClean="0">
                              <a:latin typeface="Cambria Math" panose="02040503050406030204" pitchFamily="18" charset="0"/>
                            </a:rPr>
                            <m:t>3</m:t>
                          </m:r>
                        </m:num>
                        <m:den>
                          <m:r>
                            <a:rPr lang="da-DK" sz="2800" b="0" i="1" smtClean="0">
                              <a:latin typeface="Cambria Math" panose="02040503050406030204" pitchFamily="18" charset="0"/>
                            </a:rPr>
                            <m:t>2</m:t>
                          </m:r>
                        </m:den>
                      </m:f>
                      <m:d>
                        <m:dPr>
                          <m:ctrlPr>
                            <a:rPr lang="da-DK" sz="2800" b="0" i="1" smtClean="0">
                              <a:latin typeface="Cambria Math" panose="02040503050406030204" pitchFamily="18" charset="0"/>
                            </a:rPr>
                          </m:ctrlPr>
                        </m:dPr>
                        <m:e>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𝑑</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𝑑</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𝑢</m:t>
                              </m:r>
                            </m:e>
                            <m:sub>
                              <m:r>
                                <a:rPr lang="da-DK" sz="2800" b="0" i="1" smtClean="0">
                                  <a:latin typeface="Cambria Math" panose="02040503050406030204" pitchFamily="18" charset="0"/>
                                </a:rPr>
                                <m:t>𝑞</m:t>
                              </m:r>
                            </m:sub>
                          </m:sSub>
                          <m:r>
                            <a:rPr lang="da-DK" sz="2800" b="0" i="1" smtClean="0">
                              <a:latin typeface="Cambria Math" panose="02040503050406030204" pitchFamily="18" charset="0"/>
                            </a:rPr>
                            <m:t>⋅</m:t>
                          </m:r>
                          <m:sSub>
                            <m:sSubPr>
                              <m:ctrlPr>
                                <a:rPr lang="da-DK" sz="2800" b="0" i="1" smtClean="0">
                                  <a:latin typeface="Cambria Math" panose="02040503050406030204" pitchFamily="18" charset="0"/>
                                </a:rPr>
                              </m:ctrlPr>
                            </m:sSubPr>
                            <m:e>
                              <m:r>
                                <a:rPr lang="da-DK" sz="2800" b="0" i="1" smtClean="0">
                                  <a:latin typeface="Cambria Math" panose="02040503050406030204" pitchFamily="18" charset="0"/>
                                </a:rPr>
                                <m:t>𝑖</m:t>
                              </m:r>
                            </m:e>
                            <m:sub>
                              <m:r>
                                <a:rPr lang="da-DK" sz="2800" b="0" i="1" smtClean="0">
                                  <a:latin typeface="Cambria Math" panose="02040503050406030204" pitchFamily="18" charset="0"/>
                                </a:rPr>
                                <m:t>𝑞</m:t>
                              </m:r>
                            </m:sub>
                          </m:sSub>
                        </m:e>
                      </m:d>
                    </m:oMath>
                  </m:oMathPara>
                </a14:m>
                <a:endParaRPr lang="en-US" sz="2800" dirty="0"/>
              </a:p>
            </p:txBody>
          </p:sp>
        </mc:Choice>
        <mc:Fallback xmlns="">
          <p:sp>
            <p:nvSpPr>
              <p:cNvPr id="9" name="CuadroTexto 9">
                <a:extLst>
                  <a:ext uri="{FF2B5EF4-FFF2-40B4-BE49-F238E27FC236}">
                    <a16:creationId xmlns:a16="http://schemas.microsoft.com/office/drawing/2014/main" id="{3D3A06CB-43FB-4BDC-9E3E-4CB21D163EA2}"/>
                  </a:ext>
                </a:extLst>
              </p:cNvPr>
              <p:cNvSpPr txBox="1">
                <a:spLocks noRot="1" noChangeAspect="1" noMove="1" noResize="1" noEditPoints="1" noAdjustHandles="1" noChangeArrowheads="1" noChangeShapeType="1" noTextEdit="1"/>
              </p:cNvSpPr>
              <p:nvPr/>
            </p:nvSpPr>
            <p:spPr>
              <a:xfrm>
                <a:off x="3063201" y="4484941"/>
                <a:ext cx="5919056" cy="89896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6086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3" y="370290"/>
            <a:ext cx="9394825" cy="1474385"/>
          </a:xfrm>
        </p:spPr>
        <p:txBody>
          <a:bodyPr/>
          <a:lstStyle/>
          <a:p>
            <a:r>
              <a:rPr lang="en-US" dirty="0"/>
              <a:t>Power flow in regenerative braking</a:t>
            </a:r>
          </a:p>
        </p:txBody>
      </p:sp>
      <p:sp>
        <p:nvSpPr>
          <p:cNvPr id="5" name="CuadroTexto 9">
            <a:extLst>
              <a:ext uri="{FF2B5EF4-FFF2-40B4-BE49-F238E27FC236}">
                <a16:creationId xmlns:a16="http://schemas.microsoft.com/office/drawing/2014/main" id="{E15D2559-9CAA-438B-8DE8-CF3036379FF9}"/>
              </a:ext>
            </a:extLst>
          </p:cNvPr>
          <p:cNvSpPr txBox="1"/>
          <p:nvPr/>
        </p:nvSpPr>
        <p:spPr>
          <a:xfrm>
            <a:off x="587374" y="2163772"/>
            <a:ext cx="11006749" cy="4093428"/>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For the power to flow back to the DC-link the power has to </a:t>
            </a:r>
            <a:r>
              <a:rPr lang="da-DK" sz="2000" dirty="0" err="1"/>
              <a:t>become</a:t>
            </a:r>
            <a:r>
              <a:rPr lang="da-DK" sz="2000" dirty="0"/>
              <a:t> negative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For </a:t>
            </a:r>
            <a:r>
              <a:rPr lang="da-DK" sz="2000" dirty="0" err="1"/>
              <a:t>this</a:t>
            </a:r>
            <a:r>
              <a:rPr lang="da-DK" sz="2000" dirty="0"/>
              <a:t> to </a:t>
            </a:r>
            <a:r>
              <a:rPr lang="da-DK" sz="2000" dirty="0" err="1"/>
              <a:t>happen</a:t>
            </a:r>
            <a:r>
              <a:rPr lang="da-DK" sz="2000" dirty="0"/>
              <a:t> the q-part has to </a:t>
            </a:r>
            <a:r>
              <a:rPr lang="da-DK" sz="2000" dirty="0" err="1"/>
              <a:t>make</a:t>
            </a:r>
            <a:r>
              <a:rPr lang="da-DK" sz="2000" dirty="0"/>
              <a:t> the </a:t>
            </a:r>
            <a:r>
              <a:rPr lang="da-DK" sz="2000" dirty="0" err="1"/>
              <a:t>expression</a:t>
            </a:r>
            <a:r>
              <a:rPr lang="da-DK" sz="2000" dirty="0"/>
              <a:t> negative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When</a:t>
            </a:r>
            <a:r>
              <a:rPr lang="da-DK" sz="2000" dirty="0"/>
              <a:t> a negative </a:t>
            </a:r>
            <a:r>
              <a:rPr lang="da-DK" sz="2000" dirty="0" err="1"/>
              <a:t>torque</a:t>
            </a:r>
            <a:r>
              <a:rPr lang="da-DK" sz="2000" dirty="0"/>
              <a:t> reference is given, </a:t>
            </a:r>
            <a:r>
              <a:rPr lang="da-DK" sz="2000" dirty="0" err="1"/>
              <a:t>then</a:t>
            </a:r>
            <a:r>
              <a:rPr lang="da-DK" sz="2000" dirty="0"/>
              <a:t> the q-</a:t>
            </a:r>
            <a:r>
              <a:rPr lang="da-DK" sz="2000" dirty="0" err="1"/>
              <a:t>current</a:t>
            </a:r>
            <a:r>
              <a:rPr lang="da-DK" sz="2000" dirty="0"/>
              <a:t> </a:t>
            </a:r>
            <a:r>
              <a:rPr lang="da-DK" sz="2000" dirty="0" err="1"/>
              <a:t>will</a:t>
            </a:r>
            <a:r>
              <a:rPr lang="da-DK" sz="2000" dirty="0"/>
              <a:t> </a:t>
            </a:r>
            <a:r>
              <a:rPr lang="da-DK" sz="2000" dirty="0" err="1"/>
              <a:t>turn</a:t>
            </a:r>
            <a:r>
              <a:rPr lang="da-DK" sz="2000" dirty="0"/>
              <a:t> negative as </a:t>
            </a:r>
            <a:r>
              <a:rPr lang="da-DK" sz="2000" dirty="0" err="1"/>
              <a:t>well</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As the d-</a:t>
            </a:r>
            <a:r>
              <a:rPr lang="da-DK" sz="2000" dirty="0" err="1"/>
              <a:t>current</a:t>
            </a:r>
            <a:r>
              <a:rPr lang="da-DK" sz="2000" dirty="0"/>
              <a:t> is positive, </a:t>
            </a:r>
            <a:r>
              <a:rPr lang="da-DK" sz="2000" dirty="0" err="1"/>
              <a:t>then</a:t>
            </a:r>
            <a:r>
              <a:rPr lang="da-DK" sz="2000" dirty="0"/>
              <a:t> the d-</a:t>
            </a:r>
            <a:r>
              <a:rPr lang="da-DK" sz="2000" dirty="0" err="1"/>
              <a:t>voltage</a:t>
            </a:r>
            <a:r>
              <a:rPr lang="da-DK" sz="2000" dirty="0"/>
              <a:t> has to drop, for </a:t>
            </a:r>
            <a:r>
              <a:rPr lang="da-DK" sz="2000" dirty="0" err="1"/>
              <a:t>that</a:t>
            </a:r>
            <a:r>
              <a:rPr lang="da-DK" sz="2000" dirty="0"/>
              <a:t> part to </a:t>
            </a:r>
            <a:r>
              <a:rPr lang="da-DK" sz="2000" dirty="0" err="1"/>
              <a:t>become</a:t>
            </a:r>
            <a:r>
              <a:rPr lang="da-DK" sz="2000" dirty="0"/>
              <a:t> smaller</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endParaRPr lang="en-US" sz="2000" dirty="0"/>
          </a:p>
        </p:txBody>
      </p:sp>
    </p:spTree>
    <p:extLst>
      <p:ext uri="{BB962C8B-B14F-4D97-AF65-F5344CB8AC3E}">
        <p14:creationId xmlns:p14="http://schemas.microsoft.com/office/powerpoint/2010/main" val="3820457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Integral anti-windup</a:t>
            </a:r>
            <a:endParaRPr lang="da-DK" dirty="0">
              <a:solidFill>
                <a:schemeClr val="accent4"/>
              </a:solidFill>
            </a:endParaRPr>
          </a:p>
        </p:txBody>
      </p:sp>
      <p:sp>
        <p:nvSpPr>
          <p:cNvPr id="7" name="CuadroTexto 9">
            <a:extLst>
              <a:ext uri="{FF2B5EF4-FFF2-40B4-BE49-F238E27FC236}">
                <a16:creationId xmlns:a16="http://schemas.microsoft.com/office/drawing/2014/main" id="{01A0B416-FAE8-49E7-90BB-6694C8120241}"/>
              </a:ext>
            </a:extLst>
          </p:cNvPr>
          <p:cNvSpPr txBox="1"/>
          <p:nvPr/>
        </p:nvSpPr>
        <p:spPr>
          <a:xfrm>
            <a:off x="587374" y="2163772"/>
            <a:ext cx="8269411" cy="3170099"/>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Limit the output of the PI controllers with </a:t>
            </a:r>
            <a:r>
              <a:rPr lang="da-DK" sz="2000" dirty="0" err="1"/>
              <a:t>saturation</a:t>
            </a:r>
            <a:r>
              <a:rPr lang="da-DK" sz="2000" dirty="0"/>
              <a:t> </a:t>
            </a:r>
            <a:r>
              <a:rPr lang="da-DK" sz="2000" dirty="0" err="1"/>
              <a:t>blocks</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A </a:t>
            </a:r>
            <a:r>
              <a:rPr lang="da-DK" sz="2000" dirty="0" err="1"/>
              <a:t>saturated</a:t>
            </a:r>
            <a:r>
              <a:rPr lang="da-DK" sz="2000" dirty="0"/>
              <a:t> output </a:t>
            </a:r>
            <a:r>
              <a:rPr lang="da-DK" sz="2000" dirty="0" err="1"/>
              <a:t>would</a:t>
            </a:r>
            <a:r>
              <a:rPr lang="da-DK" sz="2000" dirty="0"/>
              <a:t> </a:t>
            </a:r>
            <a:r>
              <a:rPr lang="da-DK" sz="2000" dirty="0" err="1"/>
              <a:t>lead</a:t>
            </a:r>
            <a:r>
              <a:rPr lang="da-DK" sz="2000" dirty="0"/>
              <a:t> to a big </a:t>
            </a:r>
            <a:r>
              <a:rPr lang="da-DK" sz="2000" dirty="0" err="1"/>
              <a:t>error</a:t>
            </a:r>
            <a:r>
              <a:rPr lang="da-DK" sz="2000" dirty="0"/>
              <a:t> term, as the PI is not </a:t>
            </a:r>
            <a:r>
              <a:rPr lang="da-DK" sz="2000" dirty="0" err="1"/>
              <a:t>allowed</a:t>
            </a:r>
            <a:r>
              <a:rPr lang="da-DK" sz="2000" dirty="0"/>
              <a:t> to </a:t>
            </a:r>
            <a:r>
              <a:rPr lang="da-DK" sz="2000" dirty="0" err="1"/>
              <a:t>follow</a:t>
            </a:r>
            <a:r>
              <a:rPr lang="da-DK" sz="2000" dirty="0"/>
              <a:t> the reference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 Causes oscillations on the system </a:t>
            </a:r>
            <a:r>
              <a:rPr lang="da-DK" sz="2000" dirty="0" err="1"/>
              <a:t>response</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This is </a:t>
            </a:r>
            <a:r>
              <a:rPr lang="da-DK" sz="2000" dirty="0" err="1"/>
              <a:t>solved</a:t>
            </a:r>
            <a:r>
              <a:rPr lang="da-DK" sz="2000" dirty="0"/>
              <a:t> by </a:t>
            </a:r>
            <a:r>
              <a:rPr lang="da-DK" sz="2000" dirty="0" err="1"/>
              <a:t>using</a:t>
            </a:r>
            <a:r>
              <a:rPr lang="da-DK" sz="2000" dirty="0"/>
              <a:t> </a:t>
            </a:r>
            <a:r>
              <a:rPr lang="da-DK" sz="2000" dirty="0" err="1"/>
              <a:t>anti-windup</a:t>
            </a:r>
            <a:endParaRPr lang="da-DK" sz="2000" dirty="0"/>
          </a:p>
          <a:p>
            <a:pPr marL="457200" indent="-457200">
              <a:buFont typeface="Wingdings" panose="05000000000000000000" pitchFamily="2" charset="2"/>
              <a:buChar char="Ø"/>
            </a:pPr>
            <a:endParaRPr lang="da-DK" sz="2000" dirty="0"/>
          </a:p>
          <a:p>
            <a:endParaRPr lang="en-US" sz="2000" dirty="0"/>
          </a:p>
        </p:txBody>
      </p:sp>
    </p:spTree>
    <p:extLst>
      <p:ext uri="{BB962C8B-B14F-4D97-AF65-F5344CB8AC3E}">
        <p14:creationId xmlns:p14="http://schemas.microsoft.com/office/powerpoint/2010/main" val="383003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6145023" cy="1621619"/>
          </a:xfrm>
        </p:spPr>
        <p:txBody>
          <a:bodyPr rtlCol="0"/>
          <a:lstStyle/>
          <a:p>
            <a:pPr rtl="0"/>
            <a:r>
              <a:rPr lang="en-GB" dirty="0"/>
              <a:t>Integral anti-windup</a:t>
            </a:r>
            <a:endParaRPr lang="da-DK" dirty="0">
              <a:solidFill>
                <a:schemeClr val="accent4"/>
              </a:solidFill>
            </a:endParaRPr>
          </a:p>
        </p:txBody>
      </p:sp>
      <mc:AlternateContent xmlns:mc="http://schemas.openxmlformats.org/markup-compatibility/2006" xmlns:a14="http://schemas.microsoft.com/office/drawing/2010/main">
        <mc:Choice Requires="a14">
          <p:sp>
            <p:nvSpPr>
              <p:cNvPr id="7" name="CuadroTexto 9">
                <a:extLst>
                  <a:ext uri="{FF2B5EF4-FFF2-40B4-BE49-F238E27FC236}">
                    <a16:creationId xmlns:a16="http://schemas.microsoft.com/office/drawing/2014/main" id="{01A0B416-FAE8-49E7-90BB-6694C8120241}"/>
                  </a:ext>
                </a:extLst>
              </p:cNvPr>
              <p:cNvSpPr txBox="1"/>
              <p:nvPr/>
            </p:nvSpPr>
            <p:spPr>
              <a:xfrm>
                <a:off x="587374" y="1771044"/>
                <a:ext cx="9043134" cy="2578206"/>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Calculates the difference </a:t>
                </a:r>
                <a:r>
                  <a:rPr lang="da-DK" sz="2000" dirty="0" err="1"/>
                  <a:t>before</a:t>
                </a:r>
                <a:r>
                  <a:rPr lang="da-DK" sz="2000" dirty="0"/>
                  <a:t> and </a:t>
                </a:r>
                <a:r>
                  <a:rPr lang="da-DK" sz="2000" dirty="0" err="1"/>
                  <a:t>after</a:t>
                </a:r>
                <a:r>
                  <a:rPr lang="da-DK" sz="2000" dirty="0"/>
                  <a:t> the </a:t>
                </a:r>
                <a:r>
                  <a:rPr lang="da-DK" sz="2000" dirty="0" err="1"/>
                  <a:t>saturation</a:t>
                </a:r>
                <a:r>
                  <a:rPr lang="da-DK" sz="2000" dirty="0"/>
                  <a:t> </a:t>
                </a:r>
                <a:r>
                  <a:rPr lang="da-DK" sz="2000" dirty="0" err="1"/>
                  <a:t>block</a:t>
                </a:r>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Reduce</a:t>
                </a:r>
                <a:r>
                  <a:rPr lang="da-DK" sz="2000" dirty="0"/>
                  <a:t> it by a factor of </a:t>
                </a:r>
                <a14:m>
                  <m:oMath xmlns:m="http://schemas.openxmlformats.org/officeDocument/2006/math">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𝐾</m:t>
                        </m:r>
                      </m:e>
                      <m:sub>
                        <m:r>
                          <a:rPr lang="da-DK" sz="2000" b="0" i="1" smtClean="0">
                            <a:latin typeface="Cambria Math" panose="02040503050406030204" pitchFamily="18" charset="0"/>
                          </a:rPr>
                          <m:t>𝑎</m:t>
                        </m:r>
                      </m:sub>
                    </m:sSub>
                    <m:r>
                      <a:rPr lang="da-DK" sz="2000" b="0" i="1" smtClean="0">
                        <a:latin typeface="Cambria Math" panose="02040503050406030204" pitchFamily="18" charset="0"/>
                      </a:rPr>
                      <m:t>=1/</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𝐾</m:t>
                        </m:r>
                      </m:e>
                      <m:sub>
                        <m:r>
                          <a:rPr lang="da-DK" sz="2000" b="0" i="1" smtClean="0">
                            <a:latin typeface="Cambria Math" panose="02040503050406030204" pitchFamily="18" charset="0"/>
                          </a:rPr>
                          <m:t>𝑝</m:t>
                        </m:r>
                      </m:sub>
                    </m:sSub>
                  </m:oMath>
                </a14:m>
                <a:endParaRPr lang="da-DK" sz="2000" dirty="0"/>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err="1"/>
                  <a:t>Substract</a:t>
                </a:r>
                <a:r>
                  <a:rPr lang="da-DK" sz="2000" dirty="0"/>
                  <a:t> it from the integral part in the PI</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endParaRPr lang="da-DK" sz="2000" dirty="0"/>
              </a:p>
              <a:p>
                <a:endParaRPr lang="en-US" sz="2000" dirty="0"/>
              </a:p>
            </p:txBody>
          </p:sp>
        </mc:Choice>
        <mc:Fallback xmlns="">
          <p:sp>
            <p:nvSpPr>
              <p:cNvPr id="7" name="CuadroTexto 9">
                <a:extLst>
                  <a:ext uri="{FF2B5EF4-FFF2-40B4-BE49-F238E27FC236}">
                    <a16:creationId xmlns:a16="http://schemas.microsoft.com/office/drawing/2014/main" id="{01A0B416-FAE8-49E7-90BB-6694C8120241}"/>
                  </a:ext>
                </a:extLst>
              </p:cNvPr>
              <p:cNvSpPr txBox="1">
                <a:spLocks noRot="1" noChangeAspect="1" noMove="1" noResize="1" noEditPoints="1" noAdjustHandles="1" noChangeArrowheads="1" noChangeShapeType="1" noTextEdit="1"/>
              </p:cNvSpPr>
              <p:nvPr/>
            </p:nvSpPr>
            <p:spPr>
              <a:xfrm>
                <a:off x="587374" y="1771044"/>
                <a:ext cx="9043134" cy="2578206"/>
              </a:xfrm>
              <a:prstGeom prst="rect">
                <a:avLst/>
              </a:prstGeom>
              <a:blipFill>
                <a:blip r:embed="rId2"/>
                <a:stretch>
                  <a:fillRect l="-606" t="-1185"/>
                </a:stretch>
              </a:blipFill>
            </p:spPr>
            <p:txBody>
              <a:bodyPr/>
              <a:lstStyle/>
              <a:p>
                <a:r>
                  <a:rPr lang="en-US">
                    <a:noFill/>
                  </a:rPr>
                  <a:t> </a:t>
                </a:r>
              </a:p>
            </p:txBody>
          </p:sp>
        </mc:Fallback>
      </mc:AlternateContent>
      <p:pic>
        <p:nvPicPr>
          <p:cNvPr id="2" name="Billede 1">
            <a:extLst>
              <a:ext uri="{FF2B5EF4-FFF2-40B4-BE49-F238E27FC236}">
                <a16:creationId xmlns:a16="http://schemas.microsoft.com/office/drawing/2014/main" id="{AE00E2F7-7FED-45C5-8D4F-456E8FF702BE}"/>
              </a:ext>
            </a:extLst>
          </p:cNvPr>
          <p:cNvPicPr>
            <a:picLocks noChangeAspect="1"/>
          </p:cNvPicPr>
          <p:nvPr/>
        </p:nvPicPr>
        <p:blipFill>
          <a:blip r:embed="rId3"/>
          <a:stretch>
            <a:fillRect/>
          </a:stretch>
        </p:blipFill>
        <p:spPr>
          <a:xfrm>
            <a:off x="1755208" y="3539627"/>
            <a:ext cx="8681583" cy="2867035"/>
          </a:xfrm>
          <a:prstGeom prst="rect">
            <a:avLst/>
          </a:prstGeom>
        </p:spPr>
      </p:pic>
    </p:spTree>
    <p:extLst>
      <p:ext uri="{BB962C8B-B14F-4D97-AF65-F5344CB8AC3E}">
        <p14:creationId xmlns:p14="http://schemas.microsoft.com/office/powerpoint/2010/main" val="984284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87373" y="379787"/>
            <a:ext cx="5584827" cy="1621619"/>
          </a:xfrm>
        </p:spPr>
        <p:txBody>
          <a:bodyPr rtlCol="0"/>
          <a:lstStyle/>
          <a:p>
            <a:pPr rtl="0"/>
            <a:r>
              <a:rPr lang="en-GB" dirty="0"/>
              <a:t>Serial and parallel regenerative braking</a:t>
            </a:r>
            <a:endParaRPr lang="da-DK" dirty="0">
              <a:solidFill>
                <a:schemeClr val="accent4"/>
              </a:solidFill>
            </a:endParaRPr>
          </a:p>
        </p:txBody>
      </p:sp>
      <p:sp>
        <p:nvSpPr>
          <p:cNvPr id="7" name="CuadroTexto 9">
            <a:extLst>
              <a:ext uri="{FF2B5EF4-FFF2-40B4-BE49-F238E27FC236}">
                <a16:creationId xmlns:a16="http://schemas.microsoft.com/office/drawing/2014/main" id="{01A0B416-FAE8-49E7-90BB-6694C8120241}"/>
              </a:ext>
            </a:extLst>
          </p:cNvPr>
          <p:cNvSpPr txBox="1"/>
          <p:nvPr/>
        </p:nvSpPr>
        <p:spPr>
          <a:xfrm>
            <a:off x="587374" y="1806214"/>
            <a:ext cx="8269411" cy="1938992"/>
          </a:xfrm>
          <a:prstGeom prst="rect">
            <a:avLst/>
          </a:prstGeom>
          <a:noFill/>
        </p:spPr>
        <p:txBody>
          <a:bodyPr wrap="square" rtlCol="0">
            <a:spAutoFit/>
          </a:bodyPr>
          <a:lstStyle/>
          <a:p>
            <a:pPr marL="457200" indent="-457200">
              <a:buFont typeface="Wingdings" panose="05000000000000000000" pitchFamily="2" charset="2"/>
              <a:buChar char="Ø"/>
            </a:pPr>
            <a:r>
              <a:rPr lang="da-DK" sz="2000" dirty="0"/>
              <a:t>In parallel regenerative braking (left), the braking torque is divided between frictional and regeneration, in the entire braking scope</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In series regenerative braking (right), first the full regenerative torque is applied, before frictional braking is used</a:t>
            </a:r>
          </a:p>
          <a:p>
            <a:endParaRPr lang="en-US" sz="2000" dirty="0"/>
          </a:p>
        </p:txBody>
      </p:sp>
      <p:pic>
        <p:nvPicPr>
          <p:cNvPr id="2" name="Billede 1">
            <a:extLst>
              <a:ext uri="{FF2B5EF4-FFF2-40B4-BE49-F238E27FC236}">
                <a16:creationId xmlns:a16="http://schemas.microsoft.com/office/drawing/2014/main" id="{F1AAEA09-1EC3-4E71-884E-F2F357941C54}"/>
              </a:ext>
            </a:extLst>
          </p:cNvPr>
          <p:cNvPicPr>
            <a:picLocks noChangeAspect="1"/>
          </p:cNvPicPr>
          <p:nvPr/>
        </p:nvPicPr>
        <p:blipFill>
          <a:blip r:embed="rId3"/>
          <a:stretch>
            <a:fillRect/>
          </a:stretch>
        </p:blipFill>
        <p:spPr>
          <a:xfrm>
            <a:off x="1107831" y="3524264"/>
            <a:ext cx="9289318" cy="3187197"/>
          </a:xfrm>
          <a:prstGeom prst="rect">
            <a:avLst/>
          </a:prstGeom>
        </p:spPr>
      </p:pic>
    </p:spTree>
    <p:extLst>
      <p:ext uri="{BB962C8B-B14F-4D97-AF65-F5344CB8AC3E}">
        <p14:creationId xmlns:p14="http://schemas.microsoft.com/office/powerpoint/2010/main" val="279905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Open loop control – V/f</a:t>
            </a:r>
          </a:p>
        </p:txBody>
      </p:sp>
      <p:sp>
        <p:nvSpPr>
          <p:cNvPr id="4" name="CuadroTexto 3">
            <a:extLst>
              <a:ext uri="{FF2B5EF4-FFF2-40B4-BE49-F238E27FC236}">
                <a16:creationId xmlns:a16="http://schemas.microsoft.com/office/drawing/2014/main" id="{3CAE069B-4C54-4E04-AA3D-246E3B76BC1B}"/>
              </a:ext>
            </a:extLst>
          </p:cNvPr>
          <p:cNvSpPr txBox="1"/>
          <p:nvPr/>
        </p:nvSpPr>
        <p:spPr>
          <a:xfrm>
            <a:off x="855407" y="1962099"/>
            <a:ext cx="4031225" cy="369332"/>
          </a:xfrm>
          <a:prstGeom prst="rect">
            <a:avLst/>
          </a:prstGeom>
          <a:noFill/>
        </p:spPr>
        <p:txBody>
          <a:bodyPr wrap="square" rtlCol="0">
            <a:spAutoFit/>
          </a:bodyPr>
          <a:lstStyle/>
          <a:p>
            <a:endParaRPr lang="en-US" dirty="0"/>
          </a:p>
        </p:txBody>
      </p:sp>
      <p:sp>
        <p:nvSpPr>
          <p:cNvPr id="5" name="Tekstfelt 4">
            <a:extLst>
              <a:ext uri="{FF2B5EF4-FFF2-40B4-BE49-F238E27FC236}">
                <a16:creationId xmlns:a16="http://schemas.microsoft.com/office/drawing/2014/main" id="{B87D673E-85E4-4E9D-8521-097BE361DA80}"/>
              </a:ext>
            </a:extLst>
          </p:cNvPr>
          <p:cNvSpPr txBox="1"/>
          <p:nvPr/>
        </p:nvSpPr>
        <p:spPr>
          <a:xfrm>
            <a:off x="619760" y="1617948"/>
            <a:ext cx="10744547" cy="830997"/>
          </a:xfrm>
          <a:prstGeom prst="rect">
            <a:avLst/>
          </a:prstGeom>
          <a:noFill/>
        </p:spPr>
        <p:txBody>
          <a:bodyPr wrap="square" rtlCol="0">
            <a:spAutoFit/>
          </a:bodyPr>
          <a:lstStyle/>
          <a:p>
            <a:pPr marL="285750" indent="-285750" rtl="0">
              <a:buFont typeface="Wingdings" panose="05000000000000000000" pitchFamily="2" charset="2"/>
              <a:buChar char="Ø"/>
            </a:pPr>
            <a:r>
              <a:rPr lang="en-GB" sz="1600" spc="300" dirty="0"/>
              <a:t>Open loop control useful for debugging and verifying.</a:t>
            </a:r>
          </a:p>
          <a:p>
            <a:pPr marL="285750" indent="-285750" rtl="0">
              <a:buFont typeface="Wingdings" panose="05000000000000000000" pitchFamily="2" charset="2"/>
              <a:buChar char="Ø"/>
            </a:pPr>
            <a:endParaRPr lang="en-GB" sz="1600" spc="300" dirty="0"/>
          </a:p>
          <a:p>
            <a:pPr marL="285750" indent="-285750" rtl="0">
              <a:buFont typeface="Wingdings" panose="05000000000000000000" pitchFamily="2" charset="2"/>
              <a:buChar char="Ø"/>
            </a:pPr>
            <a:r>
              <a:rPr lang="en-GB" sz="1600" spc="300" dirty="0"/>
              <a:t>V/F relates voltage and frequency through a constant.</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13895FA-41A9-4964-B8FA-CB91354AB747}"/>
                  </a:ext>
                </a:extLst>
              </p:cNvPr>
              <p:cNvSpPr txBox="1"/>
              <p:nvPr/>
            </p:nvSpPr>
            <p:spPr>
              <a:xfrm>
                <a:off x="4155408" y="3070199"/>
                <a:ext cx="4965462"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𝐾</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s-ES" b="0" i="1" smtClean="0">
                              <a:latin typeface="Cambria Math" panose="02040503050406030204" pitchFamily="18" charset="0"/>
                            </a:rPr>
                            <m:t>𝑉</m:t>
                          </m:r>
                        </m:num>
                        <m:den>
                          <m:r>
                            <a:rPr lang="es-ES" b="0" i="1" smtClean="0">
                              <a:latin typeface="Cambria Math" panose="02040503050406030204" pitchFamily="18" charset="0"/>
                            </a:rPr>
                            <m:t>𝑓</m:t>
                          </m:r>
                        </m:den>
                      </m:f>
                      <m:r>
                        <a:rPr lang="es-ES" b="0" i="0" smtClean="0">
                          <a:latin typeface="Cambria Math" panose="02040503050406030204" pitchFamily="18" charset="0"/>
                        </a:rPr>
                        <m:t> →</m:t>
                      </m:r>
                      <m:r>
                        <m:rPr>
                          <m:sty m:val="p"/>
                        </m:rPr>
                        <a:rPr lang="es-ES" b="0" i="0" smtClean="0">
                          <a:latin typeface="Cambria Math" panose="02040503050406030204" pitchFamily="18" charset="0"/>
                        </a:rPr>
                        <m:t>K</m:t>
                      </m:r>
                      <m:r>
                        <a:rPr lang="es-ES" b="0" i="0" smtClean="0">
                          <a:latin typeface="Cambria Math" panose="02040503050406030204" pitchFamily="18" charset="0"/>
                        </a:rPr>
                        <m:t>=</m:t>
                      </m:r>
                      <m:f>
                        <m:fPr>
                          <m:ctrlPr>
                            <a:rPr lang="en-US" i="1">
                              <a:latin typeface="Cambria Math" panose="02040503050406030204" pitchFamily="18" charset="0"/>
                            </a:rPr>
                          </m:ctrlPr>
                        </m:fPr>
                        <m:num>
                          <m:sSub>
                            <m:sSubPr>
                              <m:ctrlPr>
                                <a:rPr lang="es-ES" i="1" smtClean="0">
                                  <a:latin typeface="Cambria Math" panose="02040503050406030204" pitchFamily="18" charset="0"/>
                                </a:rPr>
                              </m:ctrlPr>
                            </m:sSubPr>
                            <m:e>
                              <m:r>
                                <a:rPr lang="es-ES" b="0" i="1" smtClean="0">
                                  <a:latin typeface="Cambria Math" panose="02040503050406030204" pitchFamily="18" charset="0"/>
                                </a:rPr>
                                <m:t>𝑉</m:t>
                              </m:r>
                            </m:e>
                            <m:sub>
                              <m:r>
                                <a:rPr lang="es-ES" b="0" i="1" smtClean="0">
                                  <a:latin typeface="Cambria Math" panose="02040503050406030204" pitchFamily="18" charset="0"/>
                                </a:rPr>
                                <m:t>𝑚𝑎𝑥</m:t>
                              </m:r>
                            </m:sub>
                          </m:sSub>
                        </m:num>
                        <m:den>
                          <m:sSub>
                            <m:sSubPr>
                              <m:ctrlPr>
                                <a:rPr lang="es-ES" i="1">
                                  <a:latin typeface="Cambria Math" panose="02040503050406030204" pitchFamily="18" charset="0"/>
                                </a:rPr>
                              </m:ctrlPr>
                            </m:sSubPr>
                            <m:e>
                              <m:r>
                                <a:rPr lang="es-ES" b="0" i="1" smtClean="0">
                                  <a:latin typeface="Cambria Math" panose="02040503050406030204" pitchFamily="18" charset="0"/>
                                </a:rPr>
                                <m:t>𝑓</m:t>
                              </m:r>
                            </m:e>
                            <m:sub>
                              <m:r>
                                <a:rPr lang="es-ES" b="0" i="1" smtClean="0">
                                  <a:latin typeface="Cambria Math" panose="02040503050406030204" pitchFamily="18" charset="0"/>
                                </a:rPr>
                                <m:t>𝑛𝑜𝑚𝑖𝑛𝑎𝑙</m:t>
                              </m:r>
                            </m:sub>
                          </m:sSub>
                        </m:den>
                      </m:f>
                      <m:r>
                        <a:rPr lang="es-ES" b="0" i="1" smtClean="0">
                          <a:latin typeface="Cambria Math" panose="02040503050406030204" pitchFamily="18" charset="0"/>
                        </a:rPr>
                        <m:t> →</m:t>
                      </m:r>
                      <m:r>
                        <m:rPr>
                          <m:sty m:val="p"/>
                        </m:rPr>
                        <a:rPr lang="es-ES" b="0" i="0" smtClean="0">
                          <a:latin typeface="Cambria Math" panose="02040503050406030204" pitchFamily="18" charset="0"/>
                        </a:rPr>
                        <m:t>K</m:t>
                      </m:r>
                      <m:r>
                        <a:rPr lang="es-ES" b="0" i="0" smtClean="0">
                          <a:latin typeface="Cambria Math" panose="02040503050406030204" pitchFamily="18" charset="0"/>
                        </a:rPr>
                        <m:t>=</m:t>
                      </m:r>
                      <m:f>
                        <m:fPr>
                          <m:ctrlPr>
                            <a:rPr lang="en-US" i="1">
                              <a:latin typeface="Cambria Math" panose="02040503050406030204" pitchFamily="18" charset="0"/>
                            </a:rPr>
                          </m:ctrlPr>
                        </m:fPr>
                        <m:num>
                          <m:r>
                            <a:rPr lang="es-ES" b="0" i="1" smtClean="0">
                              <a:latin typeface="Cambria Math" panose="02040503050406030204" pitchFamily="18" charset="0"/>
                            </a:rPr>
                            <m:t>36</m:t>
                          </m:r>
                          <m:r>
                            <a:rPr lang="es-ES" b="0" i="1" smtClean="0">
                              <a:latin typeface="Cambria Math" panose="02040503050406030204" pitchFamily="18" charset="0"/>
                            </a:rPr>
                            <m:t>𝑉</m:t>
                          </m:r>
                        </m:num>
                        <m:den>
                          <m:r>
                            <a:rPr lang="es-ES" b="0" i="1" smtClean="0">
                              <a:latin typeface="Cambria Math" panose="02040503050406030204" pitchFamily="18" charset="0"/>
                            </a:rPr>
                            <m:t>58</m:t>
                          </m:r>
                          <m:r>
                            <a:rPr lang="es-ES" b="0" i="1" smtClean="0">
                              <a:latin typeface="Cambria Math" panose="02040503050406030204" pitchFamily="18" charset="0"/>
                            </a:rPr>
                            <m:t>𝐻𝑧</m:t>
                          </m:r>
                        </m:den>
                      </m:f>
                      <m:r>
                        <a:rPr lang="es-ES" b="0" i="1" smtClean="0">
                          <a:latin typeface="Cambria Math" panose="02040503050406030204" pitchFamily="18" charset="0"/>
                        </a:rPr>
                        <m:t>→</m:t>
                      </m:r>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𝐾</m:t>
                      </m:r>
                      <m:r>
                        <a:rPr lang="es-ES" b="0" i="1" smtClean="0">
                          <a:latin typeface="Cambria Math" panose="02040503050406030204" pitchFamily="18" charset="0"/>
                        </a:rPr>
                        <m:t>∗</m:t>
                      </m:r>
                      <m:r>
                        <a:rPr lang="es-ES" b="0" i="1" smtClean="0">
                          <a:latin typeface="Cambria Math" panose="02040503050406030204" pitchFamily="18" charset="0"/>
                        </a:rPr>
                        <m:t>𝑓</m:t>
                      </m:r>
                    </m:oMath>
                  </m:oMathPara>
                </a14:m>
                <a:endParaRPr lang="en-US" dirty="0"/>
              </a:p>
            </p:txBody>
          </p:sp>
        </mc:Choice>
        <mc:Fallback xmlns="">
          <p:sp>
            <p:nvSpPr>
              <p:cNvPr id="2" name="CuadroTexto 1">
                <a:extLst>
                  <a:ext uri="{FF2B5EF4-FFF2-40B4-BE49-F238E27FC236}">
                    <a16:creationId xmlns:a16="http://schemas.microsoft.com/office/drawing/2014/main" id="{213895FA-41A9-4964-B8FA-CB91354AB747}"/>
                  </a:ext>
                </a:extLst>
              </p:cNvPr>
              <p:cNvSpPr txBox="1">
                <a:spLocks noRot="1" noChangeAspect="1" noMove="1" noResize="1" noEditPoints="1" noAdjustHandles="1" noChangeArrowheads="1" noChangeShapeType="1" noTextEdit="1"/>
              </p:cNvSpPr>
              <p:nvPr/>
            </p:nvSpPr>
            <p:spPr>
              <a:xfrm>
                <a:off x="4155408" y="3070199"/>
                <a:ext cx="4965462" cy="56900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Tekstfelt 4">
                <a:extLst>
                  <a:ext uri="{FF2B5EF4-FFF2-40B4-BE49-F238E27FC236}">
                    <a16:creationId xmlns:a16="http://schemas.microsoft.com/office/drawing/2014/main" id="{D63129A4-1AF6-4FC5-BC52-1391DF52C0FE}"/>
                  </a:ext>
                </a:extLst>
              </p:cNvPr>
              <p:cNvSpPr txBox="1"/>
              <p:nvPr/>
            </p:nvSpPr>
            <p:spPr>
              <a:xfrm>
                <a:off x="587374" y="4260455"/>
                <a:ext cx="10744547" cy="861774"/>
              </a:xfrm>
              <a:prstGeom prst="rect">
                <a:avLst/>
              </a:prstGeom>
              <a:noFill/>
            </p:spPr>
            <p:txBody>
              <a:bodyPr wrap="square" rtlCol="0">
                <a:spAutoFit/>
              </a:bodyPr>
              <a:lstStyle/>
              <a:p>
                <a:pPr marL="285750" indent="-285750" rtl="0">
                  <a:buFont typeface="Wingdings" panose="05000000000000000000" pitchFamily="2" charset="2"/>
                  <a:buChar char="Ø"/>
                </a:pPr>
                <a:r>
                  <a:rPr lang="en-GB" sz="1600" spc="300" dirty="0"/>
                  <a:t>Duty cycle will be then limited according to V.</a:t>
                </a:r>
              </a:p>
              <a:p>
                <a:pPr marL="285750" indent="-285750" rtl="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GB" sz="1600" spc="300" dirty="0"/>
                  <a:t>At 0Hz, duty cycle is always d = 0. At </a:t>
                </a:r>
                <a14:m>
                  <m:oMath xmlns:m="http://schemas.openxmlformats.org/officeDocument/2006/math">
                    <m:sSub>
                      <m:sSubPr>
                        <m:ctrlPr>
                          <a:rPr lang="es-ES" sz="1600" i="1">
                            <a:latin typeface="Cambria Math" panose="02040503050406030204" pitchFamily="18" charset="0"/>
                          </a:rPr>
                        </m:ctrlPr>
                      </m:sSubPr>
                      <m:e>
                        <m:r>
                          <a:rPr lang="es-ES" sz="1600" i="1">
                            <a:latin typeface="Cambria Math" panose="02040503050406030204" pitchFamily="18" charset="0"/>
                          </a:rPr>
                          <m:t>𝑓</m:t>
                        </m:r>
                      </m:e>
                      <m:sub>
                        <m:r>
                          <a:rPr lang="es-ES" sz="1600" i="1">
                            <a:latin typeface="Cambria Math" panose="02040503050406030204" pitchFamily="18" charset="0"/>
                          </a:rPr>
                          <m:t>𝑛𝑜𝑚𝑖𝑛𝑎𝑙</m:t>
                        </m:r>
                      </m:sub>
                    </m:sSub>
                  </m:oMath>
                </a14:m>
                <a:r>
                  <a:rPr lang="en-GB" sz="1600" spc="300" dirty="0"/>
                  <a:t>, the max duty cycle is d = 1.</a:t>
                </a:r>
              </a:p>
            </p:txBody>
          </p:sp>
        </mc:Choice>
        <mc:Fallback xmlns="">
          <p:sp>
            <p:nvSpPr>
              <p:cNvPr id="6" name="Tekstfelt 4">
                <a:extLst>
                  <a:ext uri="{FF2B5EF4-FFF2-40B4-BE49-F238E27FC236}">
                    <a16:creationId xmlns:a16="http://schemas.microsoft.com/office/drawing/2014/main" id="{D63129A4-1AF6-4FC5-BC52-1391DF52C0FE}"/>
                  </a:ext>
                </a:extLst>
              </p:cNvPr>
              <p:cNvSpPr txBox="1">
                <a:spLocks noRot="1" noChangeAspect="1" noMove="1" noResize="1" noEditPoints="1" noAdjustHandles="1" noChangeArrowheads="1" noChangeShapeType="1" noTextEdit="1"/>
              </p:cNvSpPr>
              <p:nvPr/>
            </p:nvSpPr>
            <p:spPr>
              <a:xfrm>
                <a:off x="587374" y="4260455"/>
                <a:ext cx="10744547" cy="861774"/>
              </a:xfrm>
              <a:prstGeom prst="rect">
                <a:avLst/>
              </a:prstGeom>
              <a:blipFill>
                <a:blip r:embed="rId4"/>
                <a:stretch>
                  <a:fillRect l="-227" t="-2128" b="-4965"/>
                </a:stretch>
              </a:blipFill>
            </p:spPr>
            <p:txBody>
              <a:bodyPr/>
              <a:lstStyle/>
              <a:p>
                <a:r>
                  <a:rPr lang="en-US">
                    <a:noFill/>
                  </a:rPr>
                  <a:t> </a:t>
                </a:r>
              </a:p>
            </p:txBody>
          </p:sp>
        </mc:Fallback>
      </mc:AlternateContent>
    </p:spTree>
    <p:extLst>
      <p:ext uri="{BB962C8B-B14F-4D97-AF65-F5344CB8AC3E}">
        <p14:creationId xmlns:p14="http://schemas.microsoft.com/office/powerpoint/2010/main" val="40189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5617BA-079E-4017-ADA4-79396575115B}"/>
                  </a:ext>
                </a:extLst>
              </p:cNvPr>
              <p:cNvSpPr txBox="1"/>
              <p:nvPr/>
            </p:nvSpPr>
            <p:spPr>
              <a:xfrm>
                <a:off x="708870" y="2183312"/>
                <a:ext cx="2917722"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𝑢</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𝑠</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𝑑</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𝑑𝑠</m:t>
                              </m:r>
                            </m:sub>
                          </m:sSub>
                        </m:num>
                        <m:den>
                          <m:r>
                            <a:rPr lang="es-ES" b="0" i="1" smtClean="0">
                              <a:latin typeface="Cambria Math" panose="02040503050406030204" pitchFamily="18" charset="0"/>
                            </a:rPr>
                            <m:t>𝑑𝑡</m:t>
                          </m:r>
                        </m:den>
                      </m:f>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rPr>
                            <m:t>𝑒</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𝑞𝑠</m:t>
                          </m:r>
                        </m:sub>
                      </m:sSub>
                    </m:oMath>
                  </m:oMathPara>
                </a14:m>
                <a:endParaRPr lang="en-US" dirty="0"/>
              </a:p>
            </p:txBody>
          </p:sp>
        </mc:Choice>
        <mc:Fallback xmlns="">
          <p:sp>
            <p:nvSpPr>
              <p:cNvPr id="4" name="CuadroTexto 3">
                <a:extLst>
                  <a:ext uri="{FF2B5EF4-FFF2-40B4-BE49-F238E27FC236}">
                    <a16:creationId xmlns:a16="http://schemas.microsoft.com/office/drawing/2014/main" id="{DE5617BA-079E-4017-ADA4-79396575115B}"/>
                  </a:ext>
                </a:extLst>
              </p:cNvPr>
              <p:cNvSpPr txBox="1">
                <a:spLocks noRot="1" noChangeAspect="1" noMove="1" noResize="1" noEditPoints="1" noAdjustHandles="1" noChangeArrowheads="1" noChangeShapeType="1" noTextEdit="1"/>
              </p:cNvSpPr>
              <p:nvPr/>
            </p:nvSpPr>
            <p:spPr>
              <a:xfrm>
                <a:off x="708870" y="2183312"/>
                <a:ext cx="2917722" cy="5259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F9A7263-6E40-4ABF-A7D1-DB513C4AA43C}"/>
                  </a:ext>
                </a:extLst>
              </p:cNvPr>
              <p:cNvSpPr/>
              <p:nvPr/>
            </p:nvSpPr>
            <p:spPr>
              <a:xfrm>
                <a:off x="626155" y="2894556"/>
                <a:ext cx="3083152" cy="625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num>
                        <m:den>
                          <m:r>
                            <a:rPr lang="es-ES" i="1">
                              <a:latin typeface="Cambria Math" panose="02040503050406030204" pitchFamily="18" charset="0"/>
                            </a:rPr>
                            <m:t>𝑑𝑡</m:t>
                          </m:r>
                        </m:den>
                      </m:f>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5" name="Rectángulo 4">
                <a:extLst>
                  <a:ext uri="{FF2B5EF4-FFF2-40B4-BE49-F238E27FC236}">
                    <a16:creationId xmlns:a16="http://schemas.microsoft.com/office/drawing/2014/main" id="{8F9A7263-6E40-4ABF-A7D1-DB513C4AA43C}"/>
                  </a:ext>
                </a:extLst>
              </p:cNvPr>
              <p:cNvSpPr>
                <a:spLocks noRot="1" noChangeAspect="1" noMove="1" noResize="1" noEditPoints="1" noAdjustHandles="1" noChangeArrowheads="1" noChangeShapeType="1" noTextEdit="1"/>
              </p:cNvSpPr>
              <p:nvPr/>
            </p:nvSpPr>
            <p:spPr>
              <a:xfrm>
                <a:off x="626155" y="2894556"/>
                <a:ext cx="3083152" cy="6253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CE30725D-F317-45CE-8445-03C1F6CAC65A}"/>
                  </a:ext>
                </a:extLst>
              </p:cNvPr>
              <p:cNvSpPr/>
              <p:nvPr/>
            </p:nvSpPr>
            <p:spPr>
              <a:xfrm>
                <a:off x="626155" y="4388738"/>
                <a:ext cx="2372252"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num>
                        <m:den>
                          <m:r>
                            <a:rPr lang="es-ES" i="1">
                              <a:latin typeface="Cambria Math" panose="02040503050406030204" pitchFamily="18" charset="0"/>
                            </a:rPr>
                            <m:t>𝑑𝑡</m:t>
                          </m:r>
                        </m:den>
                      </m:f>
                    </m:oMath>
                  </m:oMathPara>
                </a14:m>
                <a:endParaRPr lang="en-US" dirty="0"/>
              </a:p>
            </p:txBody>
          </p:sp>
        </mc:Choice>
        <mc:Fallback xmlns="">
          <p:sp>
            <p:nvSpPr>
              <p:cNvPr id="6" name="Rectángulo 5">
                <a:extLst>
                  <a:ext uri="{FF2B5EF4-FFF2-40B4-BE49-F238E27FC236}">
                    <a16:creationId xmlns:a16="http://schemas.microsoft.com/office/drawing/2014/main" id="{CE30725D-F317-45CE-8445-03C1F6CAC65A}"/>
                  </a:ext>
                </a:extLst>
              </p:cNvPr>
              <p:cNvSpPr>
                <a:spLocks noRot="1" noChangeAspect="1" noMove="1" noResize="1" noEditPoints="1" noAdjustHandles="1" noChangeArrowheads="1" noChangeShapeType="1" noTextEdit="1"/>
              </p:cNvSpPr>
              <p:nvPr/>
            </p:nvSpPr>
            <p:spPr>
              <a:xfrm>
                <a:off x="626155" y="4388738"/>
                <a:ext cx="2372252" cy="618311"/>
              </a:xfrm>
              <a:prstGeom prst="rect">
                <a:avLst/>
              </a:prstGeom>
              <a:blipFill>
                <a:blip r:embed="rId5"/>
                <a:stretch>
                  <a:fillRect/>
                </a:stretch>
              </a:blipFill>
            </p:spPr>
            <p:txBody>
              <a:bodyPr/>
              <a:lstStyle/>
              <a:p>
                <a:r>
                  <a:rPr lang="en-US">
                    <a:noFill/>
                  </a:rPr>
                  <a:t> </a:t>
                </a:r>
              </a:p>
            </p:txBody>
          </p:sp>
        </mc:Fallback>
      </mc:AlternateContent>
      <p:sp>
        <p:nvSpPr>
          <p:cNvPr id="7" name="Rectángulo 6">
            <a:extLst>
              <a:ext uri="{FF2B5EF4-FFF2-40B4-BE49-F238E27FC236}">
                <a16:creationId xmlns:a16="http://schemas.microsoft.com/office/drawing/2014/main" id="{657F8F5A-EC6F-482E-9FB9-2E8742F24E52}"/>
              </a:ext>
            </a:extLst>
          </p:cNvPr>
          <p:cNvSpPr/>
          <p:nvPr/>
        </p:nvSpPr>
        <p:spPr>
          <a:xfrm>
            <a:off x="587374" y="1615481"/>
            <a:ext cx="5910657" cy="369332"/>
          </a:xfrm>
          <a:prstGeom prst="rect">
            <a:avLst/>
          </a:prstGeom>
        </p:spPr>
        <p:txBody>
          <a:bodyPr wrap="none">
            <a:spAutoFit/>
          </a:bodyPr>
          <a:lstStyle/>
          <a:p>
            <a:pPr marL="285750" indent="-285750">
              <a:buFont typeface="Wingdings" panose="05000000000000000000" pitchFamily="2" charset="2"/>
              <a:buChar char="Ø"/>
            </a:pPr>
            <a:r>
              <a:rPr lang="en-GB" spc="300" dirty="0"/>
              <a:t>Voltage equations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87374" y="3885545"/>
                <a:ext cx="6849760" cy="369332"/>
              </a:xfrm>
              <a:prstGeom prst="rect">
                <a:avLst/>
              </a:prstGeom>
            </p:spPr>
            <p:txBody>
              <a:bodyPr wrap="none">
                <a:spAutoFit/>
              </a:bodyPr>
              <a:lstStyle/>
              <a:p>
                <a:pPr marL="285750" indent="-285750">
                  <a:buFont typeface="Wingdings" panose="05000000000000000000" pitchFamily="2" charset="2"/>
                  <a:buChar char="Ø"/>
                </a:pPr>
                <a:r>
                  <a:rPr lang="en-GB" spc="300" dirty="0"/>
                  <a:t>Voltage equations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b="0" i="0" smtClean="0">
                        <a:latin typeface="Cambria Math" panose="02040503050406030204" pitchFamily="18" charset="0"/>
                      </a:rPr>
                      <m:t>=0</m:t>
                    </m:r>
                  </m:oMath>
                </a14:m>
                <a:r>
                  <a:rPr lang="en-GB" spc="300" dirty="0"/>
                  <a:t> </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87374" y="3885545"/>
                <a:ext cx="6849760" cy="369332"/>
              </a:xfrm>
              <a:prstGeom prst="rect">
                <a:avLst/>
              </a:prstGeom>
              <a:blipFill>
                <a:blip r:embed="rId6"/>
                <a:stretch>
                  <a:fillRect l="-534"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2900166C-95B8-453D-83FA-7E62644E854C}"/>
                  </a:ext>
                </a:extLst>
              </p:cNvPr>
              <p:cNvSpPr/>
              <p:nvPr/>
            </p:nvSpPr>
            <p:spPr>
              <a:xfrm>
                <a:off x="4580966" y="2088906"/>
                <a:ext cx="4416209"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r>
                        <a:rPr lang="es-ES" b="0" i="1" smtClean="0">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b="0" i="1" smtClean="0">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𝑑</m:t>
                              </m:r>
                              <m:r>
                                <a:rPr lang="es-ES" b="0" i="1" smtClean="0">
                                  <a:latin typeface="Cambria Math" panose="02040503050406030204" pitchFamily="18" charset="0"/>
                                </a:rPr>
                                <m:t>𝑟</m:t>
                              </m:r>
                            </m:sub>
                          </m:sSub>
                        </m:num>
                        <m:den>
                          <m:r>
                            <a:rPr lang="es-ES" i="1">
                              <a:latin typeface="Cambria Math" panose="02040503050406030204" pitchFamily="18" charset="0"/>
                            </a:rPr>
                            <m:t>𝑑𝑡</m:t>
                          </m:r>
                        </m:den>
                      </m:f>
                      <m:r>
                        <a:rPr lang="es-ES" i="1">
                          <a:latin typeface="Cambria Math" panose="02040503050406030204" pitchFamily="18" charset="0"/>
                        </a:rPr>
                        <m:t>−</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b="0" i="1" smtClean="0">
                          <a:latin typeface="Cambria Math" panose="02040503050406030204" pitchFamily="18" charset="0"/>
                        </a:rPr>
                        <m:t> −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𝑞𝑠</m:t>
                          </m:r>
                        </m:sub>
                      </m:sSub>
                    </m:oMath>
                  </m:oMathPara>
                </a14:m>
                <a:endParaRPr lang="en-US" dirty="0"/>
              </a:p>
            </p:txBody>
          </p:sp>
        </mc:Choice>
        <mc:Fallback xmlns="">
          <p:sp>
            <p:nvSpPr>
              <p:cNvPr id="10" name="Rectángulo 9">
                <a:extLst>
                  <a:ext uri="{FF2B5EF4-FFF2-40B4-BE49-F238E27FC236}">
                    <a16:creationId xmlns:a16="http://schemas.microsoft.com/office/drawing/2014/main" id="{2900166C-95B8-453D-83FA-7E62644E854C}"/>
                  </a:ext>
                </a:extLst>
              </p:cNvPr>
              <p:cNvSpPr>
                <a:spLocks noRot="1" noChangeAspect="1" noMove="1" noResize="1" noEditPoints="1" noAdjustHandles="1" noChangeArrowheads="1" noChangeShapeType="1" noTextEdit="1"/>
              </p:cNvSpPr>
              <p:nvPr/>
            </p:nvSpPr>
            <p:spPr>
              <a:xfrm>
                <a:off x="4580966" y="2088906"/>
                <a:ext cx="4416209" cy="6183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8F0E8BB7-6E9D-49C0-9ADE-52FEAB6AB102}"/>
                  </a:ext>
                </a:extLst>
              </p:cNvPr>
              <p:cNvSpPr/>
              <p:nvPr/>
            </p:nvSpPr>
            <p:spPr>
              <a:xfrm>
                <a:off x="4580966" y="2797686"/>
                <a:ext cx="4385238" cy="625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 </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𝑒</m:t>
                          </m:r>
                        </m:sub>
                      </m:sSub>
                      <m:r>
                        <a:rPr lang="es-ES" i="1">
                          <a:latin typeface="Cambria Math" panose="02040503050406030204" pitchFamily="18" charset="0"/>
                        </a:rPr>
                        <m:t> −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rPr>
                            <m:t>𝑠</m:t>
                          </m:r>
                        </m:sub>
                      </m:sSub>
                    </m:oMath>
                  </m:oMathPara>
                </a14:m>
                <a:endParaRPr lang="en-US" dirty="0"/>
              </a:p>
            </p:txBody>
          </p:sp>
        </mc:Choice>
        <mc:Fallback xmlns="">
          <p:sp>
            <p:nvSpPr>
              <p:cNvPr id="11" name="Rectángulo 10">
                <a:extLst>
                  <a:ext uri="{FF2B5EF4-FFF2-40B4-BE49-F238E27FC236}">
                    <a16:creationId xmlns:a16="http://schemas.microsoft.com/office/drawing/2014/main" id="{8F0E8BB7-6E9D-49C0-9ADE-52FEAB6AB102}"/>
                  </a:ext>
                </a:extLst>
              </p:cNvPr>
              <p:cNvSpPr>
                <a:spLocks noRot="1" noChangeAspect="1" noMove="1" noResize="1" noEditPoints="1" noAdjustHandles="1" noChangeArrowheads="1" noChangeShapeType="1" noTextEdit="1"/>
              </p:cNvSpPr>
              <p:nvPr/>
            </p:nvSpPr>
            <p:spPr>
              <a:xfrm>
                <a:off x="4580966" y="2797686"/>
                <a:ext cx="4385238" cy="6253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A0686F0B-9E9B-42DF-B0B3-F03098629475}"/>
                  </a:ext>
                </a:extLst>
              </p:cNvPr>
              <p:cNvSpPr/>
              <p:nvPr/>
            </p:nvSpPr>
            <p:spPr>
              <a:xfrm>
                <a:off x="626155" y="5106303"/>
                <a:ext cx="2347437" cy="628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num>
                        <m:den>
                          <m:r>
                            <a:rPr lang="es-ES" i="1">
                              <a:latin typeface="Cambria Math" panose="02040503050406030204" pitchFamily="18" charset="0"/>
                            </a:rPr>
                            <m:t>𝑑𝑡</m:t>
                          </m:r>
                        </m:den>
                      </m:f>
                    </m:oMath>
                  </m:oMathPara>
                </a14:m>
                <a:endParaRPr lang="en-US" dirty="0"/>
              </a:p>
            </p:txBody>
          </p:sp>
        </mc:Choice>
        <mc:Fallback xmlns="">
          <p:sp>
            <p:nvSpPr>
              <p:cNvPr id="13" name="Rectángulo 12">
                <a:extLst>
                  <a:ext uri="{FF2B5EF4-FFF2-40B4-BE49-F238E27FC236}">
                    <a16:creationId xmlns:a16="http://schemas.microsoft.com/office/drawing/2014/main" id="{A0686F0B-9E9B-42DF-B0B3-F03098629475}"/>
                  </a:ext>
                </a:extLst>
              </p:cNvPr>
              <p:cNvSpPr>
                <a:spLocks noRot="1" noChangeAspect="1" noMove="1" noResize="1" noEditPoints="1" noAdjustHandles="1" noChangeArrowheads="1" noChangeShapeType="1" noTextEdit="1"/>
              </p:cNvSpPr>
              <p:nvPr/>
            </p:nvSpPr>
            <p:spPr>
              <a:xfrm>
                <a:off x="626155" y="5106303"/>
                <a:ext cx="2347437" cy="6286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ángulo 13">
                <a:extLst>
                  <a:ext uri="{FF2B5EF4-FFF2-40B4-BE49-F238E27FC236}">
                    <a16:creationId xmlns:a16="http://schemas.microsoft.com/office/drawing/2014/main" id="{DBD2268B-55F1-4EC7-BFA2-05FCCC14F20C}"/>
                  </a:ext>
                </a:extLst>
              </p:cNvPr>
              <p:cNvSpPr/>
              <p:nvPr/>
            </p:nvSpPr>
            <p:spPr>
              <a:xfrm>
                <a:off x="4031426" y="4388738"/>
                <a:ext cx="3765967"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oMath>
                  </m:oMathPara>
                </a14:m>
                <a:endParaRPr lang="en-US" dirty="0"/>
              </a:p>
            </p:txBody>
          </p:sp>
        </mc:Choice>
        <mc:Fallback xmlns="">
          <p:sp>
            <p:nvSpPr>
              <p:cNvPr id="14" name="Rectángulo 13">
                <a:extLst>
                  <a:ext uri="{FF2B5EF4-FFF2-40B4-BE49-F238E27FC236}">
                    <a16:creationId xmlns:a16="http://schemas.microsoft.com/office/drawing/2014/main" id="{DBD2268B-55F1-4EC7-BFA2-05FCCC14F20C}"/>
                  </a:ext>
                </a:extLst>
              </p:cNvPr>
              <p:cNvSpPr>
                <a:spLocks noRot="1" noChangeAspect="1" noMove="1" noResize="1" noEditPoints="1" noAdjustHandles="1" noChangeArrowheads="1" noChangeShapeType="1" noTextEdit="1"/>
              </p:cNvSpPr>
              <p:nvPr/>
            </p:nvSpPr>
            <p:spPr>
              <a:xfrm>
                <a:off x="4031426" y="4388738"/>
                <a:ext cx="3765967" cy="6183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91B5D8A5-58FC-4533-90D8-EDCEC37D1961}"/>
                  </a:ext>
                </a:extLst>
              </p:cNvPr>
              <p:cNvSpPr/>
              <p:nvPr/>
            </p:nvSpPr>
            <p:spPr>
              <a:xfrm>
                <a:off x="4031427" y="5069227"/>
                <a:ext cx="3789242" cy="628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𝑢</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=0=</m:t>
                      </m:r>
                      <m:sSub>
                        <m:sSubPr>
                          <m:ctrlPr>
                            <a:rPr lang="es-ES" i="1">
                              <a:latin typeface="Cambria Math" panose="02040503050406030204" pitchFamily="18" charset="0"/>
                            </a:rPr>
                          </m:ctrlPr>
                        </m:sSubPr>
                        <m:e>
                          <m:r>
                            <a:rPr lang="es-ES" i="1">
                              <a:latin typeface="Cambria Math" panose="02040503050406030204" pitchFamily="18" charset="0"/>
                            </a:rPr>
                            <m:t>𝑅</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 </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num>
                        <m:den>
                          <m:r>
                            <a:rPr lang="es-ES" i="1">
                              <a:latin typeface="Cambria Math" panose="02040503050406030204" pitchFamily="18" charset="0"/>
                            </a:rPr>
                            <m:t>𝑑𝑡</m:t>
                          </m:r>
                        </m:den>
                      </m:f>
                      <m:r>
                        <a:rPr lang="es-ES" b="0" i="1" smtClean="0">
                          <a:latin typeface="Cambria Math" panose="02040503050406030204" pitchFamily="18" charset="0"/>
                        </a:rPr>
                        <m:t>−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𝑟</m:t>
                              </m:r>
                            </m:sub>
                          </m:sSub>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oMath>
                  </m:oMathPara>
                </a14:m>
                <a:endParaRPr lang="en-US" dirty="0"/>
              </a:p>
            </p:txBody>
          </p:sp>
        </mc:Choice>
        <mc:Fallback xmlns="">
          <p:sp>
            <p:nvSpPr>
              <p:cNvPr id="16" name="Rectángulo 15">
                <a:extLst>
                  <a:ext uri="{FF2B5EF4-FFF2-40B4-BE49-F238E27FC236}">
                    <a16:creationId xmlns:a16="http://schemas.microsoft.com/office/drawing/2014/main" id="{91B5D8A5-58FC-4533-90D8-EDCEC37D1961}"/>
                  </a:ext>
                </a:extLst>
              </p:cNvPr>
              <p:cNvSpPr>
                <a:spLocks noRot="1" noChangeAspect="1" noMove="1" noResize="1" noEditPoints="1" noAdjustHandles="1" noChangeArrowheads="1" noChangeShapeType="1" noTextEdit="1"/>
              </p:cNvSpPr>
              <p:nvPr/>
            </p:nvSpPr>
            <p:spPr>
              <a:xfrm>
                <a:off x="4031427" y="5069227"/>
                <a:ext cx="3789242" cy="628698"/>
              </a:xfrm>
              <a:prstGeom prst="rect">
                <a:avLst/>
              </a:prstGeom>
              <a:blipFill>
                <a:blip r:embed="rId11"/>
                <a:stretch>
                  <a:fillRect/>
                </a:stretch>
              </a:blipFill>
            </p:spPr>
            <p:txBody>
              <a:bodyPr/>
              <a:lstStyle/>
              <a:p>
                <a:r>
                  <a:rPr lang="en-US">
                    <a:noFill/>
                  </a:rPr>
                  <a:t> </a:t>
                </a:r>
              </a:p>
            </p:txBody>
          </p:sp>
        </mc:Fallback>
      </mc:AlternateContent>
      <p:pic>
        <p:nvPicPr>
          <p:cNvPr id="18" name="Imagen 17">
            <a:extLst>
              <a:ext uri="{FF2B5EF4-FFF2-40B4-BE49-F238E27FC236}">
                <a16:creationId xmlns:a16="http://schemas.microsoft.com/office/drawing/2014/main" id="{4F8641B4-7633-4E3C-8688-420C6FECB3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p:spTree>
    <p:extLst>
      <p:ext uri="{BB962C8B-B14F-4D97-AF65-F5344CB8AC3E}">
        <p14:creationId xmlns:p14="http://schemas.microsoft.com/office/powerpoint/2010/main" val="373174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5617BA-079E-4017-ADA4-79396575115B}"/>
                  </a:ext>
                </a:extLst>
              </p:cNvPr>
              <p:cNvSpPr txBox="1"/>
              <p:nvPr/>
            </p:nvSpPr>
            <p:spPr>
              <a:xfrm>
                <a:off x="708870" y="2183312"/>
                <a:ext cx="2036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m:t>
                          </m:r>
                        </m:e>
                        <m:sub>
                          <m:r>
                            <a:rPr lang="es-ES" b="0" i="1" smtClean="0">
                              <a:latin typeface="Cambria Math" panose="02040503050406030204" pitchFamily="18" charset="0"/>
                            </a:rPr>
                            <m:t>𝑠</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𝑖</m:t>
                          </m:r>
                        </m:e>
                        <m:sub>
                          <m:r>
                            <a:rPr lang="es-ES" b="0" i="1" smtClean="0">
                              <a:latin typeface="Cambria Math" panose="02040503050406030204" pitchFamily="18" charset="0"/>
                            </a:rPr>
                            <m:t>𝑑𝑠</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𝑑𝑟</m:t>
                          </m:r>
                        </m:sub>
                      </m:sSub>
                    </m:oMath>
                  </m:oMathPara>
                </a14:m>
                <a:endParaRPr lang="en-US" dirty="0"/>
              </a:p>
            </p:txBody>
          </p:sp>
        </mc:Choice>
        <mc:Fallback xmlns="">
          <p:sp>
            <p:nvSpPr>
              <p:cNvPr id="4" name="CuadroTexto 3">
                <a:extLst>
                  <a:ext uri="{FF2B5EF4-FFF2-40B4-BE49-F238E27FC236}">
                    <a16:creationId xmlns:a16="http://schemas.microsoft.com/office/drawing/2014/main" id="{DE5617BA-079E-4017-ADA4-79396575115B}"/>
                  </a:ext>
                </a:extLst>
              </p:cNvPr>
              <p:cNvSpPr txBox="1">
                <a:spLocks noRot="1" noChangeAspect="1" noMove="1" noResize="1" noEditPoints="1" noAdjustHandles="1" noChangeArrowheads="1" noChangeShapeType="1" noTextEdit="1"/>
              </p:cNvSpPr>
              <p:nvPr/>
            </p:nvSpPr>
            <p:spPr>
              <a:xfrm>
                <a:off x="708870" y="2183312"/>
                <a:ext cx="2036455" cy="276999"/>
              </a:xfrm>
              <a:prstGeom prst="rect">
                <a:avLst/>
              </a:prstGeom>
              <a:blipFill>
                <a:blip r:embed="rId3"/>
                <a:stretch>
                  <a:fillRect l="-2096" r="-59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F9A7263-6E40-4ABF-A7D1-DB513C4AA43C}"/>
                  </a:ext>
                </a:extLst>
              </p:cNvPr>
              <p:cNvSpPr/>
              <p:nvPr/>
            </p:nvSpPr>
            <p:spPr>
              <a:xfrm>
                <a:off x="626155" y="2894556"/>
                <a:ext cx="220829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𝑑</m:t>
                          </m:r>
                          <m:r>
                            <a:rPr lang="es-ES" i="1">
                              <a:latin typeface="Cambria Math" panose="02040503050406030204" pitchFamily="18" charset="0"/>
                            </a:rPr>
                            <m:t>𝑟</m:t>
                          </m:r>
                        </m:sub>
                      </m:sSub>
                    </m:oMath>
                  </m:oMathPara>
                </a14:m>
                <a:endParaRPr lang="en-US" dirty="0"/>
              </a:p>
            </p:txBody>
          </p:sp>
        </mc:Choice>
        <mc:Fallback xmlns="">
          <p:sp>
            <p:nvSpPr>
              <p:cNvPr id="5" name="Rectángulo 4">
                <a:extLst>
                  <a:ext uri="{FF2B5EF4-FFF2-40B4-BE49-F238E27FC236}">
                    <a16:creationId xmlns:a16="http://schemas.microsoft.com/office/drawing/2014/main" id="{8F9A7263-6E40-4ABF-A7D1-DB513C4AA43C}"/>
                  </a:ext>
                </a:extLst>
              </p:cNvPr>
              <p:cNvSpPr>
                <a:spLocks noRot="1" noChangeAspect="1" noMove="1" noResize="1" noEditPoints="1" noAdjustHandles="1" noChangeArrowheads="1" noChangeShapeType="1" noTextEdit="1"/>
              </p:cNvSpPr>
              <p:nvPr/>
            </p:nvSpPr>
            <p:spPr>
              <a:xfrm>
                <a:off x="626155" y="2894556"/>
                <a:ext cx="2208297" cy="390748"/>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CE30725D-F317-45CE-8445-03C1F6CAC65A}"/>
                  </a:ext>
                </a:extLst>
              </p:cNvPr>
              <p:cNvSpPr/>
              <p:nvPr/>
            </p:nvSpPr>
            <p:spPr>
              <a:xfrm>
                <a:off x="626155" y="4388738"/>
                <a:ext cx="2404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oMath>
                  </m:oMathPara>
                </a14:m>
                <a:endParaRPr lang="en-US" dirty="0"/>
              </a:p>
            </p:txBody>
          </p:sp>
        </mc:Choice>
        <mc:Fallback xmlns="">
          <p:sp>
            <p:nvSpPr>
              <p:cNvPr id="6" name="Rectángulo 5">
                <a:extLst>
                  <a:ext uri="{FF2B5EF4-FFF2-40B4-BE49-F238E27FC236}">
                    <a16:creationId xmlns:a16="http://schemas.microsoft.com/office/drawing/2014/main" id="{CE30725D-F317-45CE-8445-03C1F6CAC65A}"/>
                  </a:ext>
                </a:extLst>
              </p:cNvPr>
              <p:cNvSpPr>
                <a:spLocks noRot="1" noChangeAspect="1" noMove="1" noResize="1" noEditPoints="1" noAdjustHandles="1" noChangeArrowheads="1" noChangeShapeType="1" noTextEdit="1"/>
              </p:cNvSpPr>
              <p:nvPr/>
            </p:nvSpPr>
            <p:spPr>
              <a:xfrm>
                <a:off x="626155" y="4388738"/>
                <a:ext cx="2404056" cy="369332"/>
              </a:xfrm>
              <a:prstGeom prst="rect">
                <a:avLst/>
              </a:prstGeom>
              <a:blipFill>
                <a:blip r:embed="rId5"/>
                <a:stretch>
                  <a:fillRect/>
                </a:stretch>
              </a:blipFill>
            </p:spPr>
            <p:txBody>
              <a:bodyPr/>
              <a:lstStyle/>
              <a:p>
                <a:r>
                  <a:rPr lang="en-US">
                    <a:noFill/>
                  </a:rPr>
                  <a:t> </a:t>
                </a:r>
              </a:p>
            </p:txBody>
          </p:sp>
        </mc:Fallback>
      </mc:AlternateContent>
      <p:sp>
        <p:nvSpPr>
          <p:cNvPr id="7" name="Rectángulo 6">
            <a:extLst>
              <a:ext uri="{FF2B5EF4-FFF2-40B4-BE49-F238E27FC236}">
                <a16:creationId xmlns:a16="http://schemas.microsoft.com/office/drawing/2014/main" id="{657F8F5A-EC6F-482E-9FB9-2E8742F24E52}"/>
              </a:ext>
            </a:extLst>
          </p:cNvPr>
          <p:cNvSpPr/>
          <p:nvPr/>
        </p:nvSpPr>
        <p:spPr>
          <a:xfrm>
            <a:off x="587374" y="1615481"/>
            <a:ext cx="6564618" cy="369332"/>
          </a:xfrm>
          <a:prstGeom prst="rect">
            <a:avLst/>
          </a:prstGeom>
        </p:spPr>
        <p:txBody>
          <a:bodyPr wrap="none">
            <a:spAutoFit/>
          </a:bodyPr>
          <a:lstStyle/>
          <a:p>
            <a:pPr marL="285750" indent="-285750">
              <a:buFont typeface="Wingdings" panose="05000000000000000000" pitchFamily="2" charset="2"/>
              <a:buChar char="Ø"/>
            </a:pPr>
            <a:r>
              <a:rPr lang="en-GB" spc="300" dirty="0"/>
              <a:t>Flux linkage equations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87374" y="3885545"/>
                <a:ext cx="6489854" cy="369332"/>
              </a:xfrm>
              <a:prstGeom prst="rect">
                <a:avLst/>
              </a:prstGeom>
            </p:spPr>
            <p:txBody>
              <a:bodyPr wrap="none">
                <a:spAutoFit/>
              </a:bodyPr>
              <a:lstStyle/>
              <a:p>
                <a:pPr marL="285750" indent="-285750">
                  <a:buFont typeface="Wingdings" panose="05000000000000000000" pitchFamily="2" charset="2"/>
                  <a:buChar char="Ø"/>
                </a:pPr>
                <a:r>
                  <a:rPr lang="en-GB" spc="300" dirty="0"/>
                  <a:t>Flux linkage equations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87374" y="3885545"/>
                <a:ext cx="6489854" cy="369332"/>
              </a:xfrm>
              <a:prstGeom prst="rect">
                <a:avLst/>
              </a:prstGeom>
              <a:blipFill>
                <a:blip r:embed="rId6"/>
                <a:stretch>
                  <a:fillRect l="-56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2900166C-95B8-453D-83FA-7E62644E854C}"/>
                  </a:ext>
                </a:extLst>
              </p:cNvPr>
              <p:cNvSpPr/>
              <p:nvPr/>
            </p:nvSpPr>
            <p:spPr>
              <a:xfrm>
                <a:off x="3470405" y="2176758"/>
                <a:ext cx="22408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i="1">
                              <a:latin typeface="Cambria Math" panose="02040503050406030204" pitchFamily="18" charset="0"/>
                            </a:rPr>
                            <m:t>𝑑</m:t>
                          </m:r>
                          <m:r>
                            <a:rPr lang="es-ES" b="0" i="1" smtClean="0">
                              <a:latin typeface="Cambria Math" panose="02040503050406030204" pitchFamily="18" charset="0"/>
                            </a:rPr>
                            <m:t>𝑠</m:t>
                          </m:r>
                        </m:sub>
                      </m:sSub>
                    </m:oMath>
                  </m:oMathPara>
                </a14:m>
                <a:endParaRPr lang="en-US" dirty="0"/>
              </a:p>
            </p:txBody>
          </p:sp>
        </mc:Choice>
        <mc:Fallback xmlns="">
          <p:sp>
            <p:nvSpPr>
              <p:cNvPr id="10" name="Rectángulo 9">
                <a:extLst>
                  <a:ext uri="{FF2B5EF4-FFF2-40B4-BE49-F238E27FC236}">
                    <a16:creationId xmlns:a16="http://schemas.microsoft.com/office/drawing/2014/main" id="{2900166C-95B8-453D-83FA-7E62644E854C}"/>
                  </a:ext>
                </a:extLst>
              </p:cNvPr>
              <p:cNvSpPr>
                <a:spLocks noRot="1" noChangeAspect="1" noMove="1" noResize="1" noEditPoints="1" noAdjustHandles="1" noChangeArrowheads="1" noChangeShapeType="1" noTextEdit="1"/>
              </p:cNvSpPr>
              <p:nvPr/>
            </p:nvSpPr>
            <p:spPr>
              <a:xfrm>
                <a:off x="3470405" y="2176758"/>
                <a:ext cx="2240870" cy="369332"/>
              </a:xfrm>
              <a:prstGeom prst="rect">
                <a:avLst/>
              </a:prstGeom>
              <a:blipFill>
                <a:blip r:embed="rId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A0686F0B-9E9B-42DF-B0B3-F03098629475}"/>
                  </a:ext>
                </a:extLst>
              </p:cNvPr>
              <p:cNvSpPr/>
              <p:nvPr/>
            </p:nvSpPr>
            <p:spPr>
              <a:xfrm>
                <a:off x="626155" y="5106303"/>
                <a:ext cx="2379241" cy="394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𝑠</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oMath>
                  </m:oMathPara>
                </a14:m>
                <a:endParaRPr lang="en-US" dirty="0"/>
              </a:p>
            </p:txBody>
          </p:sp>
        </mc:Choice>
        <mc:Fallback xmlns="">
          <p:sp>
            <p:nvSpPr>
              <p:cNvPr id="13" name="Rectángulo 12">
                <a:extLst>
                  <a:ext uri="{FF2B5EF4-FFF2-40B4-BE49-F238E27FC236}">
                    <a16:creationId xmlns:a16="http://schemas.microsoft.com/office/drawing/2014/main" id="{A0686F0B-9E9B-42DF-B0B3-F03098629475}"/>
                  </a:ext>
                </a:extLst>
              </p:cNvPr>
              <p:cNvSpPr>
                <a:spLocks noRot="1" noChangeAspect="1" noMove="1" noResize="1" noEditPoints="1" noAdjustHandles="1" noChangeArrowheads="1" noChangeShapeType="1" noTextEdit="1"/>
              </p:cNvSpPr>
              <p:nvPr/>
            </p:nvSpPr>
            <p:spPr>
              <a:xfrm>
                <a:off x="626155" y="5106303"/>
                <a:ext cx="2379241" cy="394082"/>
              </a:xfrm>
              <a:prstGeom prst="rect">
                <a:avLst/>
              </a:prstGeom>
              <a:blipFill>
                <a:blip r:embed="rId8"/>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43FC6002-49AC-483E-A427-B6383E77FBF9}"/>
                  </a:ext>
                </a:extLst>
              </p:cNvPr>
              <p:cNvSpPr/>
              <p:nvPr/>
            </p:nvSpPr>
            <p:spPr>
              <a:xfrm>
                <a:off x="3470405" y="2750513"/>
                <a:ext cx="2221634"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s-ES" b="0" i="1" smtClean="0">
                              <a:latin typeface="Cambria Math" panose="02040503050406030204" pitchFamily="18" charset="0"/>
                            </a:rPr>
                            <m:t>𝑞</m:t>
                          </m:r>
                          <m:r>
                            <a:rPr lang="es-ES" i="1">
                              <a:latin typeface="Cambria Math" panose="02040503050406030204" pitchFamily="18" charset="0"/>
                            </a:rPr>
                            <m:t>𝑠</m:t>
                          </m:r>
                        </m:sub>
                      </m:sSub>
                    </m:oMath>
                  </m:oMathPara>
                </a14:m>
                <a:endParaRPr lang="en-US" dirty="0"/>
              </a:p>
            </p:txBody>
          </p:sp>
        </mc:Choice>
        <mc:Fallback xmlns="">
          <p:sp>
            <p:nvSpPr>
              <p:cNvPr id="8" name="Rectángulo 7">
                <a:extLst>
                  <a:ext uri="{FF2B5EF4-FFF2-40B4-BE49-F238E27FC236}">
                    <a16:creationId xmlns:a16="http://schemas.microsoft.com/office/drawing/2014/main" id="{43FC6002-49AC-483E-A427-B6383E77FBF9}"/>
                  </a:ext>
                </a:extLst>
              </p:cNvPr>
              <p:cNvSpPr>
                <a:spLocks noRot="1" noChangeAspect="1" noMove="1" noResize="1" noEditPoints="1" noAdjustHandles="1" noChangeArrowheads="1" noChangeShapeType="1" noTextEdit="1"/>
              </p:cNvSpPr>
              <p:nvPr/>
            </p:nvSpPr>
            <p:spPr>
              <a:xfrm>
                <a:off x="3470405" y="2750513"/>
                <a:ext cx="2221634" cy="390748"/>
              </a:xfrm>
              <a:prstGeom prst="rect">
                <a:avLst/>
              </a:prstGeom>
              <a:blipFill>
                <a:blip r:embed="rId10"/>
                <a:stretch>
                  <a:fillRect b="-4688"/>
                </a:stretch>
              </a:blipFill>
            </p:spPr>
            <p:txBody>
              <a:bodyPr/>
              <a:lstStyle/>
              <a:p>
                <a:r>
                  <a:rPr lang="en-US">
                    <a:noFill/>
                  </a:rPr>
                  <a:t> </a:t>
                </a:r>
              </a:p>
            </p:txBody>
          </p:sp>
        </mc:Fallback>
      </mc:AlternateContent>
      <p:sp>
        <p:nvSpPr>
          <p:cNvPr id="17" name="Abrir llave 16">
            <a:extLst>
              <a:ext uri="{FF2B5EF4-FFF2-40B4-BE49-F238E27FC236}">
                <a16:creationId xmlns:a16="http://schemas.microsoft.com/office/drawing/2014/main" id="{2E580A61-1490-494B-B54B-9796A9154EAF}"/>
              </a:ext>
            </a:extLst>
          </p:cNvPr>
          <p:cNvSpPr/>
          <p:nvPr/>
        </p:nvSpPr>
        <p:spPr>
          <a:xfrm>
            <a:off x="5995125" y="2225621"/>
            <a:ext cx="45719" cy="8227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6B782759-A3FC-4D44-AB02-3A031838CC85}"/>
                  </a:ext>
                </a:extLst>
              </p:cNvPr>
              <p:cNvSpPr/>
              <p:nvPr/>
            </p:nvSpPr>
            <p:spPr>
              <a:xfrm>
                <a:off x="6096000" y="2225621"/>
                <a:ext cx="16855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𝐿</m:t>
                          </m:r>
                        </m:e>
                        <m:sub>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𝑙</m:t>
                          </m:r>
                          <m:r>
                            <a:rPr lang="es-ES" i="1">
                              <a:latin typeface="Cambria Math" panose="02040503050406030204" pitchFamily="18" charset="0"/>
                            </a:rPr>
                            <m:t>𝑟</m:t>
                          </m:r>
                        </m:sub>
                      </m:sSub>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oMath>
                  </m:oMathPara>
                </a14:m>
                <a:endParaRPr lang="en-US" dirty="0"/>
              </a:p>
            </p:txBody>
          </p:sp>
        </mc:Choice>
        <mc:Fallback xmlns="">
          <p:sp>
            <p:nvSpPr>
              <p:cNvPr id="18" name="Rectángulo 17">
                <a:extLst>
                  <a:ext uri="{FF2B5EF4-FFF2-40B4-BE49-F238E27FC236}">
                    <a16:creationId xmlns:a16="http://schemas.microsoft.com/office/drawing/2014/main" id="{6B782759-A3FC-4D44-AB02-3A031838CC85}"/>
                  </a:ext>
                </a:extLst>
              </p:cNvPr>
              <p:cNvSpPr>
                <a:spLocks noRot="1" noChangeAspect="1" noMove="1" noResize="1" noEditPoints="1" noAdjustHandles="1" noChangeArrowheads="1" noChangeShapeType="1" noTextEdit="1"/>
              </p:cNvSpPr>
              <p:nvPr/>
            </p:nvSpPr>
            <p:spPr>
              <a:xfrm>
                <a:off x="6096000" y="2225621"/>
                <a:ext cx="1685590" cy="369332"/>
              </a:xfrm>
              <a:prstGeom prst="rect">
                <a:avLst/>
              </a:prstGeom>
              <a:blipFill>
                <a:blip r:embed="rId11"/>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EADAF917-E7EA-4C56-964C-7663E7CFF68C}"/>
                  </a:ext>
                </a:extLst>
              </p:cNvPr>
              <p:cNvSpPr/>
              <p:nvPr/>
            </p:nvSpPr>
            <p:spPr>
              <a:xfrm>
                <a:off x="6115163" y="2750513"/>
                <a:ext cx="16658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i="1">
                              <a:latin typeface="Cambria Math" panose="02040503050406030204" pitchFamily="18" charset="0"/>
                            </a:rPr>
                            <m:t>𝐿</m:t>
                          </m:r>
                        </m:e>
                        <m:sub>
                          <m:r>
                            <a:rPr lang="es-ES" b="0" i="1" smtClean="0">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𝑙</m:t>
                          </m:r>
                          <m:r>
                            <a:rPr lang="es-ES" b="0" i="1" smtClean="0">
                              <a:latin typeface="Cambria Math" panose="02040503050406030204" pitchFamily="18" charset="0"/>
                            </a:rPr>
                            <m:t>𝑠</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oMath>
                  </m:oMathPara>
                </a14:m>
                <a:endParaRPr lang="en-US" dirty="0"/>
              </a:p>
            </p:txBody>
          </p:sp>
        </mc:Choice>
        <mc:Fallback xmlns="">
          <p:sp>
            <p:nvSpPr>
              <p:cNvPr id="20" name="Rectángulo 19">
                <a:extLst>
                  <a:ext uri="{FF2B5EF4-FFF2-40B4-BE49-F238E27FC236}">
                    <a16:creationId xmlns:a16="http://schemas.microsoft.com/office/drawing/2014/main" id="{EADAF917-E7EA-4C56-964C-7663E7CFF68C}"/>
                  </a:ext>
                </a:extLst>
              </p:cNvPr>
              <p:cNvSpPr>
                <a:spLocks noRot="1" noChangeAspect="1" noMove="1" noResize="1" noEditPoints="1" noAdjustHandles="1" noChangeArrowheads="1" noChangeShapeType="1" noTextEdit="1"/>
              </p:cNvSpPr>
              <p:nvPr/>
            </p:nvSpPr>
            <p:spPr>
              <a:xfrm>
                <a:off x="6115163" y="2750513"/>
                <a:ext cx="1665841" cy="369332"/>
              </a:xfrm>
              <a:prstGeom prst="rect">
                <a:avLst/>
              </a:prstGeom>
              <a:blipFill>
                <a:blip r:embed="rId1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4C0459BB-88A4-499A-9D37-8C67006B5F05}"/>
                  </a:ext>
                </a:extLst>
              </p:cNvPr>
              <p:cNvSpPr/>
              <p:nvPr/>
            </p:nvSpPr>
            <p:spPr>
              <a:xfrm>
                <a:off x="3451169" y="4388738"/>
                <a:ext cx="24238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rPr>
                            <m:t>𝑠</m:t>
                          </m:r>
                        </m:sub>
                      </m:sSub>
                    </m:oMath>
                  </m:oMathPara>
                </a14:m>
                <a:endParaRPr lang="en-US" dirty="0"/>
              </a:p>
            </p:txBody>
          </p:sp>
        </mc:Choice>
        <mc:Fallback xmlns="">
          <p:sp>
            <p:nvSpPr>
              <p:cNvPr id="21" name="Rectángulo 20">
                <a:extLst>
                  <a:ext uri="{FF2B5EF4-FFF2-40B4-BE49-F238E27FC236}">
                    <a16:creationId xmlns:a16="http://schemas.microsoft.com/office/drawing/2014/main" id="{4C0459BB-88A4-499A-9D37-8C67006B5F05}"/>
                  </a:ext>
                </a:extLst>
              </p:cNvPr>
              <p:cNvSpPr>
                <a:spLocks noRot="1" noChangeAspect="1" noMove="1" noResize="1" noEditPoints="1" noAdjustHandles="1" noChangeArrowheads="1" noChangeShapeType="1" noTextEdit="1"/>
              </p:cNvSpPr>
              <p:nvPr/>
            </p:nvSpPr>
            <p:spPr>
              <a:xfrm>
                <a:off x="3451169" y="4388738"/>
                <a:ext cx="24238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BA3144F0-2146-4427-A7A3-D28960246799}"/>
                  </a:ext>
                </a:extLst>
              </p:cNvPr>
              <p:cNvSpPr/>
              <p:nvPr/>
            </p:nvSpPr>
            <p:spPr>
              <a:xfrm>
                <a:off x="3451169" y="5092095"/>
                <a:ext cx="2423805" cy="394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𝑟</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𝑟</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𝑚</m:t>
                          </m:r>
                        </m:sub>
                      </m:sSub>
                      <m:sSub>
                        <m:sSubPr>
                          <m:ctrlPr>
                            <a:rPr lang="es-ES" i="1">
                              <a:latin typeface="Cambria Math" panose="02040503050406030204" pitchFamily="18" charset="0"/>
                            </a:rPr>
                          </m:ctrlPr>
                        </m:sSubPr>
                        <m:e>
                          <m:r>
                            <a:rPr lang="es-ES" i="1">
                              <a:latin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rPr>
                            <m:t>𝑠</m:t>
                          </m:r>
                        </m:sub>
                      </m:sSub>
                    </m:oMath>
                  </m:oMathPara>
                </a14:m>
                <a:endParaRPr lang="en-US" dirty="0"/>
              </a:p>
            </p:txBody>
          </p:sp>
        </mc:Choice>
        <mc:Fallback xmlns="">
          <p:sp>
            <p:nvSpPr>
              <p:cNvPr id="22" name="Rectángulo 21">
                <a:extLst>
                  <a:ext uri="{FF2B5EF4-FFF2-40B4-BE49-F238E27FC236}">
                    <a16:creationId xmlns:a16="http://schemas.microsoft.com/office/drawing/2014/main" id="{BA3144F0-2146-4427-A7A3-D28960246799}"/>
                  </a:ext>
                </a:extLst>
              </p:cNvPr>
              <p:cNvSpPr>
                <a:spLocks noRot="1" noChangeAspect="1" noMove="1" noResize="1" noEditPoints="1" noAdjustHandles="1" noChangeArrowheads="1" noChangeShapeType="1" noTextEdit="1"/>
              </p:cNvSpPr>
              <p:nvPr/>
            </p:nvSpPr>
            <p:spPr>
              <a:xfrm>
                <a:off x="3451169" y="5092095"/>
                <a:ext cx="2423805" cy="394082"/>
              </a:xfrm>
              <a:prstGeom prst="rect">
                <a:avLst/>
              </a:prstGeom>
              <a:blipFill>
                <a:blip r:embed="rId14"/>
                <a:stretch>
                  <a:fillRect b="-9231"/>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B9C74E85-EE2E-4DB8-B16B-EE8FA198D2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p:spTree>
    <p:extLst>
      <p:ext uri="{BB962C8B-B14F-4D97-AF65-F5344CB8AC3E}">
        <p14:creationId xmlns:p14="http://schemas.microsoft.com/office/powerpoint/2010/main" val="33578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equations</a:t>
            </a:r>
          </a:p>
        </p:txBody>
      </p:sp>
      <p:sp>
        <p:nvSpPr>
          <p:cNvPr id="7" name="Rectángulo 6">
            <a:extLst>
              <a:ext uri="{FF2B5EF4-FFF2-40B4-BE49-F238E27FC236}">
                <a16:creationId xmlns:a16="http://schemas.microsoft.com/office/drawing/2014/main" id="{657F8F5A-EC6F-482E-9FB9-2E8742F24E52}"/>
              </a:ext>
            </a:extLst>
          </p:cNvPr>
          <p:cNvSpPr/>
          <p:nvPr/>
        </p:nvSpPr>
        <p:spPr>
          <a:xfrm>
            <a:off x="587374" y="1615481"/>
            <a:ext cx="5654177" cy="369332"/>
          </a:xfrm>
          <a:prstGeom prst="rect">
            <a:avLst/>
          </a:prstGeom>
        </p:spPr>
        <p:txBody>
          <a:bodyPr wrap="none">
            <a:spAutoFit/>
          </a:bodyPr>
          <a:lstStyle/>
          <a:p>
            <a:pPr marL="285750" indent="-285750">
              <a:buFont typeface="Wingdings" panose="05000000000000000000" pitchFamily="2" charset="2"/>
              <a:buChar char="Ø"/>
            </a:pPr>
            <a:r>
              <a:rPr lang="en-GB" spc="300" dirty="0"/>
              <a:t>Torque equation </a:t>
            </a:r>
            <a:r>
              <a:rPr lang="en-GB" i="1" spc="300" dirty="0"/>
              <a:t>dq</a:t>
            </a:r>
            <a:r>
              <a:rPr lang="en-GB" spc="300" dirty="0"/>
              <a:t> reference frame: </a:t>
            </a:r>
          </a:p>
        </p:txBody>
      </p:sp>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3C21F77A-675E-4D09-BDFE-DD4C340AFC4A}"/>
                  </a:ext>
                </a:extLst>
              </p:cNvPr>
              <p:cNvSpPr/>
              <p:nvPr/>
            </p:nvSpPr>
            <p:spPr>
              <a:xfrm>
                <a:off x="547811" y="3970896"/>
                <a:ext cx="5733301" cy="369332"/>
              </a:xfrm>
              <a:prstGeom prst="rect">
                <a:avLst/>
              </a:prstGeom>
            </p:spPr>
            <p:txBody>
              <a:bodyPr wrap="none">
                <a:spAutoFit/>
              </a:bodyPr>
              <a:lstStyle/>
              <a:p>
                <a:pPr marL="285750" indent="-285750">
                  <a:buFont typeface="Wingdings" panose="05000000000000000000" pitchFamily="2" charset="2"/>
                  <a:buChar char="Ø"/>
                </a:pPr>
                <a:r>
                  <a:rPr lang="en-GB" spc="300" dirty="0"/>
                  <a:t>Torque equation </a:t>
                </a:r>
                <a14:m>
                  <m:oMath xmlns:m="http://schemas.openxmlformats.org/officeDocument/2006/math">
                    <m:r>
                      <a:rPr lang="en-GB" i="1" spc="300" smtClean="0">
                        <a:latin typeface="Cambria Math" panose="02040503050406030204" pitchFamily="18" charset="0"/>
                        <a:ea typeface="Cambria Math" panose="02040503050406030204" pitchFamily="18" charset="0"/>
                      </a:rPr>
                      <m:t>𝛼𝛽</m:t>
                    </m:r>
                  </m:oMath>
                </a14:m>
                <a:r>
                  <a:rPr lang="en-GB" spc="300" dirty="0"/>
                  <a:t> reference frame:</a:t>
                </a:r>
              </a:p>
            </p:txBody>
          </p:sp>
        </mc:Choice>
        <mc:Fallback xmlns="">
          <p:sp>
            <p:nvSpPr>
              <p:cNvPr id="9" name="Rectángulo 8">
                <a:extLst>
                  <a:ext uri="{FF2B5EF4-FFF2-40B4-BE49-F238E27FC236}">
                    <a16:creationId xmlns:a16="http://schemas.microsoft.com/office/drawing/2014/main" id="{3C21F77A-675E-4D09-BDFE-DD4C340AFC4A}"/>
                  </a:ext>
                </a:extLst>
              </p:cNvPr>
              <p:cNvSpPr>
                <a:spLocks noRot="1" noChangeAspect="1" noMove="1" noResize="1" noEditPoints="1" noAdjustHandles="1" noChangeArrowheads="1" noChangeShapeType="1" noTextEdit="1"/>
              </p:cNvSpPr>
              <p:nvPr/>
            </p:nvSpPr>
            <p:spPr>
              <a:xfrm>
                <a:off x="547811" y="3970896"/>
                <a:ext cx="5733301" cy="369332"/>
              </a:xfrm>
              <a:prstGeom prst="rect">
                <a:avLst/>
              </a:prstGeom>
              <a:blipFill>
                <a:blip r:embed="rId3"/>
                <a:stretch>
                  <a:fillRect l="-745" t="-8197" b="-24590"/>
                </a:stretch>
              </a:blipFill>
            </p:spPr>
            <p:txBody>
              <a:bodyPr/>
              <a:lstStyle/>
              <a:p>
                <a:r>
                  <a:rPr lang="en-US">
                    <a:noFill/>
                  </a:rPr>
                  <a:t> </a:t>
                </a:r>
              </a:p>
            </p:txBody>
          </p:sp>
        </mc:Fallback>
      </mc:AlternateContent>
      <p:pic>
        <p:nvPicPr>
          <p:cNvPr id="19" name="Imagen 18">
            <a:extLst>
              <a:ext uri="{FF2B5EF4-FFF2-40B4-BE49-F238E27FC236}">
                <a16:creationId xmlns:a16="http://schemas.microsoft.com/office/drawing/2014/main" id="{1261DAD5-8657-445B-8533-49D72AF1C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798" y="3477651"/>
            <a:ext cx="4187558" cy="3111179"/>
          </a:xfrm>
          <a:prstGeom prst="rect">
            <a:avLst/>
          </a:prstGeom>
        </p:spPr>
      </p:pic>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388850AB-9AE9-4513-A8B7-CFEBFFB8121C}"/>
                  </a:ext>
                </a:extLst>
              </p:cNvPr>
              <p:cNvSpPr txBox="1"/>
              <p:nvPr/>
            </p:nvSpPr>
            <p:spPr>
              <a:xfrm>
                <a:off x="1382005" y="2401861"/>
                <a:ext cx="365285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𝑒</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2</m:t>
                          </m:r>
                        </m:den>
                      </m:f>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𝑝</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𝐿</m:t>
                          </m:r>
                        </m:e>
                        <m:sub>
                          <m:r>
                            <a:rPr lang="es-ES" b="0" i="1" smtClean="0">
                              <a:latin typeface="Cambria Math" panose="02040503050406030204" pitchFamily="18" charset="0"/>
                              <a:ea typeface="Cambria Math" panose="02040503050406030204" pitchFamily="18" charset="0"/>
                            </a:rPr>
                            <m:t>𝑚</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𝑞𝑠</m:t>
                          </m:r>
                        </m:sub>
                      </m:sSub>
                      <m:sSub>
                        <m:sSubPr>
                          <m:ctrlPr>
                            <a:rPr lang="es-ES" b="0"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𝑑𝑟</m:t>
                          </m:r>
                        </m:sub>
                      </m:sSub>
                      <m:r>
                        <a:rPr lang="es-ES" b="0" i="1"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𝑑</m:t>
                          </m:r>
                          <m:r>
                            <a:rPr lang="es-ES" i="1">
                              <a:latin typeface="Cambria Math" panose="02040503050406030204" pitchFamily="18" charset="0"/>
                              <a:ea typeface="Cambria Math" panose="02040503050406030204" pitchFamily="18" charset="0"/>
                            </a:rPr>
                            <m:t>𝑠</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b="0" i="1" smtClean="0">
                              <a:latin typeface="Cambria Math" panose="02040503050406030204" pitchFamily="18" charset="0"/>
                              <a:ea typeface="Cambria Math" panose="02040503050406030204" pitchFamily="18" charset="0"/>
                            </a:rPr>
                            <m:t>𝑞</m:t>
                          </m:r>
                          <m:r>
                            <a:rPr lang="es-ES" i="1">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CuadroTexto 22">
                <a:extLst>
                  <a:ext uri="{FF2B5EF4-FFF2-40B4-BE49-F238E27FC236}">
                    <a16:creationId xmlns:a16="http://schemas.microsoft.com/office/drawing/2014/main" id="{388850AB-9AE9-4513-A8B7-CFEBFFB8121C}"/>
                  </a:ext>
                </a:extLst>
              </p:cNvPr>
              <p:cNvSpPr txBox="1">
                <a:spLocks noRot="1" noChangeAspect="1" noMove="1" noResize="1" noEditPoints="1" noAdjustHandles="1" noChangeArrowheads="1" noChangeShapeType="1" noTextEdit="1"/>
              </p:cNvSpPr>
              <p:nvPr/>
            </p:nvSpPr>
            <p:spPr>
              <a:xfrm>
                <a:off x="1382005" y="2401861"/>
                <a:ext cx="3652858" cy="5186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9EF16EEC-8854-41D4-A3E1-34453D5A1C74}"/>
                  </a:ext>
                </a:extLst>
              </p:cNvPr>
              <p:cNvSpPr txBox="1"/>
              <p:nvPr/>
            </p:nvSpPr>
            <p:spPr>
              <a:xfrm>
                <a:off x="1382005" y="4611029"/>
                <a:ext cx="384175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𝑒</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2</m:t>
                          </m:r>
                        </m:den>
                      </m:f>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𝑝</m:t>
                      </m:r>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𝐿</m:t>
                          </m:r>
                        </m:e>
                        <m:sub>
                          <m:r>
                            <a:rPr lang="es-ES" b="0" i="1" smtClean="0">
                              <a:latin typeface="Cambria Math" panose="02040503050406030204" pitchFamily="18" charset="0"/>
                              <a:ea typeface="Cambria Math" panose="02040503050406030204" pitchFamily="18" charset="0"/>
                            </a:rPr>
                            <m:t>𝑚</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𝑠</m:t>
                          </m:r>
                        </m:sub>
                      </m:sSub>
                      <m:sSub>
                        <m:sSubPr>
                          <m:ctrlPr>
                            <a:rPr lang="es-ES" b="0"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𝛼</m:t>
                          </m:r>
                          <m:r>
                            <a:rPr lang="es-ES" i="1">
                              <a:latin typeface="Cambria Math" panose="02040503050406030204" pitchFamily="18" charset="0"/>
                              <a:ea typeface="Cambria Math" panose="02040503050406030204" pitchFamily="18" charset="0"/>
                            </a:rPr>
                            <m:t>𝑠</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n-GB" i="1" spc="300">
                              <a:latin typeface="Cambria Math" panose="02040503050406030204" pitchFamily="18" charset="0"/>
                              <a:ea typeface="Cambria Math" panose="02040503050406030204" pitchFamily="18" charset="0"/>
                            </a:rPr>
                            <m:t>𝛽</m:t>
                          </m:r>
                          <m:r>
                            <a:rPr lang="es-ES" i="1">
                              <a:latin typeface="Cambria Math" panose="02040503050406030204" pitchFamily="18" charset="0"/>
                              <a:ea typeface="Cambria Math" panose="02040503050406030204" pitchFamily="18" charset="0"/>
                            </a:rPr>
                            <m:t>𝑟</m:t>
                          </m:r>
                        </m:sub>
                      </m:sSub>
                      <m:r>
                        <a:rPr lang="es-E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4" name="CuadroTexto 23">
                <a:extLst>
                  <a:ext uri="{FF2B5EF4-FFF2-40B4-BE49-F238E27FC236}">
                    <a16:creationId xmlns:a16="http://schemas.microsoft.com/office/drawing/2014/main" id="{9EF16EEC-8854-41D4-A3E1-34453D5A1C74}"/>
                  </a:ext>
                </a:extLst>
              </p:cNvPr>
              <p:cNvSpPr txBox="1">
                <a:spLocks noRot="1" noChangeAspect="1" noMove="1" noResize="1" noEditPoints="1" noAdjustHandles="1" noChangeArrowheads="1" noChangeShapeType="1" noTextEdit="1"/>
              </p:cNvSpPr>
              <p:nvPr/>
            </p:nvSpPr>
            <p:spPr>
              <a:xfrm>
                <a:off x="1382005" y="4611029"/>
                <a:ext cx="3841756" cy="51860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0081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4" name="Imagen 3">
            <a:extLst>
              <a:ext uri="{FF2B5EF4-FFF2-40B4-BE49-F238E27FC236}">
                <a16:creationId xmlns:a16="http://schemas.microsoft.com/office/drawing/2014/main" id="{C7C06DDA-9E0B-4355-B238-BBD445B6F100}"/>
              </a:ext>
            </a:extLst>
          </p:cNvPr>
          <p:cNvPicPr>
            <a:picLocks noChangeAspect="1"/>
          </p:cNvPicPr>
          <p:nvPr/>
        </p:nvPicPr>
        <p:blipFill>
          <a:blip r:embed="rId3"/>
          <a:stretch>
            <a:fillRect/>
          </a:stretch>
        </p:blipFill>
        <p:spPr>
          <a:xfrm>
            <a:off x="7434" y="1844675"/>
            <a:ext cx="6774642" cy="3168651"/>
          </a:xfrm>
          <a:prstGeom prst="rect">
            <a:avLst/>
          </a:prstGeom>
        </p:spPr>
      </p:pic>
      <p:pic>
        <p:nvPicPr>
          <p:cNvPr id="5" name="Imagen 4">
            <a:extLst>
              <a:ext uri="{FF2B5EF4-FFF2-40B4-BE49-F238E27FC236}">
                <a16:creationId xmlns:a16="http://schemas.microsoft.com/office/drawing/2014/main" id="{FA1CC3AE-8A2A-45CF-9961-B893B8F78CE4}"/>
              </a:ext>
            </a:extLst>
          </p:cNvPr>
          <p:cNvPicPr>
            <a:picLocks noChangeAspect="1"/>
          </p:cNvPicPr>
          <p:nvPr/>
        </p:nvPicPr>
        <p:blipFill>
          <a:blip r:embed="rId4"/>
          <a:stretch>
            <a:fillRect/>
          </a:stretch>
        </p:blipFill>
        <p:spPr>
          <a:xfrm>
            <a:off x="6096000" y="1970443"/>
            <a:ext cx="6096000" cy="3079342"/>
          </a:xfrm>
          <a:prstGeom prst="rect">
            <a:avLst/>
          </a:prstGeom>
        </p:spPr>
      </p:pic>
    </p:spTree>
    <p:extLst>
      <p:ext uri="{BB962C8B-B14F-4D97-AF65-F5344CB8AC3E}">
        <p14:creationId xmlns:p14="http://schemas.microsoft.com/office/powerpoint/2010/main" val="55941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6" name="Imagen 5">
            <a:extLst>
              <a:ext uri="{FF2B5EF4-FFF2-40B4-BE49-F238E27FC236}">
                <a16:creationId xmlns:a16="http://schemas.microsoft.com/office/drawing/2014/main" id="{187D093F-9CD8-4358-A103-346633DFB144}"/>
              </a:ext>
            </a:extLst>
          </p:cNvPr>
          <p:cNvPicPr>
            <a:picLocks noChangeAspect="1"/>
          </p:cNvPicPr>
          <p:nvPr/>
        </p:nvPicPr>
        <p:blipFill>
          <a:blip r:embed="rId3"/>
          <a:stretch>
            <a:fillRect/>
          </a:stretch>
        </p:blipFill>
        <p:spPr>
          <a:xfrm>
            <a:off x="0" y="1769540"/>
            <a:ext cx="5966562" cy="3200980"/>
          </a:xfrm>
          <a:prstGeom prst="rect">
            <a:avLst/>
          </a:prstGeom>
        </p:spPr>
      </p:pic>
      <p:pic>
        <p:nvPicPr>
          <p:cNvPr id="7" name="Imagen 6">
            <a:extLst>
              <a:ext uri="{FF2B5EF4-FFF2-40B4-BE49-F238E27FC236}">
                <a16:creationId xmlns:a16="http://schemas.microsoft.com/office/drawing/2014/main" id="{1D061685-D987-4DB4-AC8D-683F2408C5A2}"/>
              </a:ext>
            </a:extLst>
          </p:cNvPr>
          <p:cNvPicPr>
            <a:picLocks noChangeAspect="1"/>
          </p:cNvPicPr>
          <p:nvPr/>
        </p:nvPicPr>
        <p:blipFill>
          <a:blip r:embed="rId4"/>
          <a:stretch>
            <a:fillRect/>
          </a:stretch>
        </p:blipFill>
        <p:spPr>
          <a:xfrm>
            <a:off x="5943024" y="1844675"/>
            <a:ext cx="6229961" cy="3050710"/>
          </a:xfrm>
          <a:prstGeom prst="rect">
            <a:avLst/>
          </a:prstGeom>
        </p:spPr>
      </p:pic>
    </p:spTree>
    <p:extLst>
      <p:ext uri="{BB962C8B-B14F-4D97-AF65-F5344CB8AC3E}">
        <p14:creationId xmlns:p14="http://schemas.microsoft.com/office/powerpoint/2010/main" val="406941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Induction machine model</a:t>
            </a:r>
          </a:p>
        </p:txBody>
      </p:sp>
      <p:pic>
        <p:nvPicPr>
          <p:cNvPr id="4" name="Imagen 3">
            <a:extLst>
              <a:ext uri="{FF2B5EF4-FFF2-40B4-BE49-F238E27FC236}">
                <a16:creationId xmlns:a16="http://schemas.microsoft.com/office/drawing/2014/main" id="{B65C1C84-72D3-4C31-A4FF-F0AE48A2E6C2}"/>
              </a:ext>
            </a:extLst>
          </p:cNvPr>
          <p:cNvPicPr>
            <a:picLocks noChangeAspect="1"/>
          </p:cNvPicPr>
          <p:nvPr/>
        </p:nvPicPr>
        <p:blipFill>
          <a:blip r:embed="rId3"/>
          <a:stretch>
            <a:fillRect/>
          </a:stretch>
        </p:blipFill>
        <p:spPr>
          <a:xfrm>
            <a:off x="0" y="1309687"/>
            <a:ext cx="6067425" cy="4238625"/>
          </a:xfrm>
          <a:prstGeom prst="rect">
            <a:avLst/>
          </a:prstGeom>
        </p:spPr>
      </p:pic>
      <p:pic>
        <p:nvPicPr>
          <p:cNvPr id="5" name="Imagen 4">
            <a:extLst>
              <a:ext uri="{FF2B5EF4-FFF2-40B4-BE49-F238E27FC236}">
                <a16:creationId xmlns:a16="http://schemas.microsoft.com/office/drawing/2014/main" id="{30E9D2F4-C8FB-45D8-AFB2-D7F7CD6FA656}"/>
              </a:ext>
            </a:extLst>
          </p:cNvPr>
          <p:cNvPicPr>
            <a:picLocks noChangeAspect="1"/>
          </p:cNvPicPr>
          <p:nvPr/>
        </p:nvPicPr>
        <p:blipFill>
          <a:blip r:embed="rId4"/>
          <a:stretch>
            <a:fillRect/>
          </a:stretch>
        </p:blipFill>
        <p:spPr>
          <a:xfrm>
            <a:off x="5643072" y="2921620"/>
            <a:ext cx="6548928" cy="2875833"/>
          </a:xfrm>
          <a:prstGeom prst="rect">
            <a:avLst/>
          </a:prstGeom>
        </p:spPr>
      </p:pic>
    </p:spTree>
    <p:extLst>
      <p:ext uri="{BB962C8B-B14F-4D97-AF65-F5344CB8AC3E}">
        <p14:creationId xmlns:p14="http://schemas.microsoft.com/office/powerpoint/2010/main" val="2158605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Go-kart mechanical model </a:t>
            </a:r>
          </a:p>
        </p:txBody>
      </p:sp>
      <p:pic>
        <p:nvPicPr>
          <p:cNvPr id="6" name="Imagen 5">
            <a:extLst>
              <a:ext uri="{FF2B5EF4-FFF2-40B4-BE49-F238E27FC236}">
                <a16:creationId xmlns:a16="http://schemas.microsoft.com/office/drawing/2014/main" id="{1B142379-17F6-45E3-9243-D575020A1757}"/>
              </a:ext>
            </a:extLst>
          </p:cNvPr>
          <p:cNvPicPr>
            <a:picLocks noChangeAspect="1"/>
          </p:cNvPicPr>
          <p:nvPr/>
        </p:nvPicPr>
        <p:blipFill>
          <a:blip r:embed="rId3"/>
          <a:stretch>
            <a:fillRect/>
          </a:stretch>
        </p:blipFill>
        <p:spPr>
          <a:xfrm>
            <a:off x="6965061" y="1144237"/>
            <a:ext cx="5226939" cy="2983300"/>
          </a:xfrm>
          <a:prstGeom prst="rect">
            <a:avLst/>
          </a:prstGeom>
        </p:spPr>
      </p:pic>
      <p:pic>
        <p:nvPicPr>
          <p:cNvPr id="7" name="Imagen 6">
            <a:extLst>
              <a:ext uri="{FF2B5EF4-FFF2-40B4-BE49-F238E27FC236}">
                <a16:creationId xmlns:a16="http://schemas.microsoft.com/office/drawing/2014/main" id="{EF9AD712-82BD-430F-B6F3-D50F71D2DF07}"/>
              </a:ext>
            </a:extLst>
          </p:cNvPr>
          <p:cNvPicPr>
            <a:picLocks noChangeAspect="1"/>
          </p:cNvPicPr>
          <p:nvPr/>
        </p:nvPicPr>
        <p:blipFill>
          <a:blip r:embed="rId4"/>
          <a:stretch>
            <a:fillRect/>
          </a:stretch>
        </p:blipFill>
        <p:spPr>
          <a:xfrm>
            <a:off x="943496" y="1492613"/>
            <a:ext cx="5609904" cy="704124"/>
          </a:xfrm>
          <a:prstGeom prst="rect">
            <a:avLst/>
          </a:prstGeom>
        </p:spPr>
      </p:pic>
      <p:sp>
        <p:nvSpPr>
          <p:cNvPr id="8" name="Abrir llave 7">
            <a:extLst>
              <a:ext uri="{FF2B5EF4-FFF2-40B4-BE49-F238E27FC236}">
                <a16:creationId xmlns:a16="http://schemas.microsoft.com/office/drawing/2014/main" id="{C953FD67-7C43-4968-8D1E-9FECD1A4C6B1}"/>
              </a:ext>
            </a:extLst>
          </p:cNvPr>
          <p:cNvSpPr/>
          <p:nvPr/>
        </p:nvSpPr>
        <p:spPr>
          <a:xfrm>
            <a:off x="943496" y="2497874"/>
            <a:ext cx="657922" cy="23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n 8">
            <a:extLst>
              <a:ext uri="{FF2B5EF4-FFF2-40B4-BE49-F238E27FC236}">
                <a16:creationId xmlns:a16="http://schemas.microsoft.com/office/drawing/2014/main" id="{1A1F8155-E120-4403-9942-FFCA363A3BA7}"/>
              </a:ext>
            </a:extLst>
          </p:cNvPr>
          <p:cNvPicPr>
            <a:picLocks noChangeAspect="1"/>
          </p:cNvPicPr>
          <p:nvPr/>
        </p:nvPicPr>
        <p:blipFill>
          <a:blip r:embed="rId5"/>
          <a:stretch>
            <a:fillRect/>
          </a:stretch>
        </p:blipFill>
        <p:spPr>
          <a:xfrm>
            <a:off x="1601417" y="2557101"/>
            <a:ext cx="2268055" cy="555896"/>
          </a:xfrm>
          <a:prstGeom prst="rect">
            <a:avLst/>
          </a:prstGeom>
        </p:spPr>
      </p:pic>
      <p:pic>
        <p:nvPicPr>
          <p:cNvPr id="10" name="Imagen 9">
            <a:extLst>
              <a:ext uri="{FF2B5EF4-FFF2-40B4-BE49-F238E27FC236}">
                <a16:creationId xmlns:a16="http://schemas.microsoft.com/office/drawing/2014/main" id="{589375E7-2363-4272-A6F1-DA33180008F7}"/>
              </a:ext>
            </a:extLst>
          </p:cNvPr>
          <p:cNvPicPr>
            <a:picLocks noChangeAspect="1"/>
          </p:cNvPicPr>
          <p:nvPr/>
        </p:nvPicPr>
        <p:blipFill>
          <a:blip r:embed="rId6"/>
          <a:stretch>
            <a:fillRect/>
          </a:stretch>
        </p:blipFill>
        <p:spPr>
          <a:xfrm>
            <a:off x="1512731" y="3970647"/>
            <a:ext cx="3305119" cy="732006"/>
          </a:xfrm>
          <a:prstGeom prst="rect">
            <a:avLst/>
          </a:prstGeom>
        </p:spPr>
      </p:pic>
      <p:pic>
        <p:nvPicPr>
          <p:cNvPr id="11" name="Imagen 10">
            <a:extLst>
              <a:ext uri="{FF2B5EF4-FFF2-40B4-BE49-F238E27FC236}">
                <a16:creationId xmlns:a16="http://schemas.microsoft.com/office/drawing/2014/main" id="{F3DDCE0D-03B5-468C-8ABD-D49BBF4180CB}"/>
              </a:ext>
            </a:extLst>
          </p:cNvPr>
          <p:cNvPicPr>
            <a:picLocks noChangeAspect="1"/>
          </p:cNvPicPr>
          <p:nvPr/>
        </p:nvPicPr>
        <p:blipFill>
          <a:blip r:embed="rId7"/>
          <a:stretch>
            <a:fillRect/>
          </a:stretch>
        </p:blipFill>
        <p:spPr>
          <a:xfrm>
            <a:off x="2833454" y="3321934"/>
            <a:ext cx="3012127" cy="514266"/>
          </a:xfrm>
          <a:prstGeom prst="rect">
            <a:avLst/>
          </a:prstGeom>
        </p:spPr>
      </p:pic>
      <p:sp>
        <p:nvSpPr>
          <p:cNvPr id="13" name="Elipse 12">
            <a:extLst>
              <a:ext uri="{FF2B5EF4-FFF2-40B4-BE49-F238E27FC236}">
                <a16:creationId xmlns:a16="http://schemas.microsoft.com/office/drawing/2014/main" id="{9109D33B-19BE-4420-962F-26B5C6BD77F3}"/>
              </a:ext>
            </a:extLst>
          </p:cNvPr>
          <p:cNvSpPr/>
          <p:nvPr/>
        </p:nvSpPr>
        <p:spPr>
          <a:xfrm>
            <a:off x="2330605" y="2679222"/>
            <a:ext cx="390293" cy="536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ector recto de flecha 15">
            <a:extLst>
              <a:ext uri="{FF2B5EF4-FFF2-40B4-BE49-F238E27FC236}">
                <a16:creationId xmlns:a16="http://schemas.microsoft.com/office/drawing/2014/main" id="{E3D50F48-4E15-4316-83D3-B512356C4F78}"/>
              </a:ext>
            </a:extLst>
          </p:cNvPr>
          <p:cNvCxnSpPr>
            <a:stCxn id="13" idx="5"/>
          </p:cNvCxnSpPr>
          <p:nvPr/>
        </p:nvCxnSpPr>
        <p:spPr>
          <a:xfrm>
            <a:off x="2663741" y="3137014"/>
            <a:ext cx="169713" cy="29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727F96DB-9A14-4D68-9DE3-1E951F3D8659}"/>
              </a:ext>
            </a:extLst>
          </p:cNvPr>
          <p:cNvPicPr>
            <a:picLocks noChangeAspect="1"/>
          </p:cNvPicPr>
          <p:nvPr/>
        </p:nvPicPr>
        <p:blipFill>
          <a:blip r:embed="rId8"/>
          <a:stretch>
            <a:fillRect/>
          </a:stretch>
        </p:blipFill>
        <p:spPr>
          <a:xfrm>
            <a:off x="6217324" y="4236195"/>
            <a:ext cx="2313656" cy="711894"/>
          </a:xfrm>
          <a:prstGeom prst="rect">
            <a:avLst/>
          </a:prstGeom>
          <a:ln w="12700">
            <a:solidFill>
              <a:schemeClr val="tx1"/>
            </a:solidFill>
          </a:ln>
        </p:spPr>
      </p:pic>
      <p:sp>
        <p:nvSpPr>
          <p:cNvPr id="18" name="CuadroTexto 17">
            <a:extLst>
              <a:ext uri="{FF2B5EF4-FFF2-40B4-BE49-F238E27FC236}">
                <a16:creationId xmlns:a16="http://schemas.microsoft.com/office/drawing/2014/main" id="{7BAC8582-03B8-4129-9103-B2A4F8A51FEF}"/>
              </a:ext>
            </a:extLst>
          </p:cNvPr>
          <p:cNvSpPr txBox="1"/>
          <p:nvPr/>
        </p:nvSpPr>
        <p:spPr>
          <a:xfrm>
            <a:off x="4705815" y="3112997"/>
            <a:ext cx="825190" cy="369332"/>
          </a:xfrm>
          <a:prstGeom prst="rect">
            <a:avLst/>
          </a:prstGeom>
          <a:solidFill>
            <a:schemeClr val="bg1"/>
          </a:solidFill>
        </p:spPr>
        <p:txBody>
          <a:bodyPr wrap="square" rtlCol="0">
            <a:spAutoFit/>
          </a:bodyPr>
          <a:lstStyle/>
          <a:p>
            <a:endParaRPr lang="en-US" dirty="0"/>
          </a:p>
        </p:txBody>
      </p:sp>
      <p:pic>
        <p:nvPicPr>
          <p:cNvPr id="20" name="Imagen 19">
            <a:extLst>
              <a:ext uri="{FF2B5EF4-FFF2-40B4-BE49-F238E27FC236}">
                <a16:creationId xmlns:a16="http://schemas.microsoft.com/office/drawing/2014/main" id="{D1E0D967-36EA-4AD3-A361-FF44D651AB25}"/>
              </a:ext>
            </a:extLst>
          </p:cNvPr>
          <p:cNvPicPr>
            <a:picLocks noChangeAspect="1"/>
          </p:cNvPicPr>
          <p:nvPr/>
        </p:nvPicPr>
        <p:blipFill rotWithShape="1">
          <a:blip r:embed="rId9"/>
          <a:srcRect l="-1600" t="14626" r="-3889" b="-1"/>
          <a:stretch/>
        </p:blipFill>
        <p:spPr>
          <a:xfrm>
            <a:off x="9050650" y="4378108"/>
            <a:ext cx="2706105" cy="428068"/>
          </a:xfrm>
          <a:prstGeom prst="rect">
            <a:avLst/>
          </a:prstGeom>
        </p:spPr>
      </p:pic>
      <p:pic>
        <p:nvPicPr>
          <p:cNvPr id="21" name="Imagen 20">
            <a:extLst>
              <a:ext uri="{FF2B5EF4-FFF2-40B4-BE49-F238E27FC236}">
                <a16:creationId xmlns:a16="http://schemas.microsoft.com/office/drawing/2014/main" id="{D25A766B-DFBA-425E-B4F5-3EF34CC24F29}"/>
              </a:ext>
            </a:extLst>
          </p:cNvPr>
          <p:cNvPicPr>
            <a:picLocks noChangeAspect="1"/>
          </p:cNvPicPr>
          <p:nvPr/>
        </p:nvPicPr>
        <p:blipFill>
          <a:blip r:embed="rId10"/>
          <a:stretch>
            <a:fillRect/>
          </a:stretch>
        </p:blipFill>
        <p:spPr>
          <a:xfrm>
            <a:off x="2118058" y="5560303"/>
            <a:ext cx="7621347" cy="814301"/>
          </a:xfrm>
          <a:prstGeom prst="rect">
            <a:avLst/>
          </a:prstGeom>
        </p:spPr>
      </p:pic>
      <p:sp>
        <p:nvSpPr>
          <p:cNvPr id="22" name="Elipse 21">
            <a:extLst>
              <a:ext uri="{FF2B5EF4-FFF2-40B4-BE49-F238E27FC236}">
                <a16:creationId xmlns:a16="http://schemas.microsoft.com/office/drawing/2014/main" id="{B8D356A4-804A-453E-A328-634550209541}"/>
              </a:ext>
            </a:extLst>
          </p:cNvPr>
          <p:cNvSpPr/>
          <p:nvPr/>
        </p:nvSpPr>
        <p:spPr>
          <a:xfrm>
            <a:off x="7883912" y="5560303"/>
            <a:ext cx="1855493" cy="81430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a:extLst>
              <a:ext uri="{FF2B5EF4-FFF2-40B4-BE49-F238E27FC236}">
                <a16:creationId xmlns:a16="http://schemas.microsoft.com/office/drawing/2014/main" id="{437B4CB6-7060-4AA6-AC36-CB8F5E0AB1C9}"/>
              </a:ext>
            </a:extLst>
          </p:cNvPr>
          <p:cNvSpPr/>
          <p:nvPr/>
        </p:nvSpPr>
        <p:spPr>
          <a:xfrm>
            <a:off x="9578530" y="5056747"/>
            <a:ext cx="3024477" cy="646331"/>
          </a:xfrm>
          <a:prstGeom prst="rect">
            <a:avLst/>
          </a:prstGeom>
        </p:spPr>
        <p:txBody>
          <a:bodyPr wrap="square">
            <a:spAutoFit/>
          </a:bodyPr>
          <a:lstStyle/>
          <a:p>
            <a:r>
              <a:rPr lang="en-GB" spc="300" dirty="0"/>
              <a:t>Maximum linear </a:t>
            </a:r>
          </a:p>
          <a:p>
            <a:r>
              <a:rPr lang="en-GB" spc="300" dirty="0"/>
              <a:t>acceleration</a:t>
            </a:r>
            <a:endParaRPr lang="en-US" dirty="0"/>
          </a:p>
        </p:txBody>
      </p:sp>
      <p:cxnSp>
        <p:nvCxnSpPr>
          <p:cNvPr id="25" name="Conector recto de flecha 24">
            <a:extLst>
              <a:ext uri="{FF2B5EF4-FFF2-40B4-BE49-F238E27FC236}">
                <a16:creationId xmlns:a16="http://schemas.microsoft.com/office/drawing/2014/main" id="{86AAB89B-B634-469F-A978-DFA2635DF24C}"/>
              </a:ext>
            </a:extLst>
          </p:cNvPr>
          <p:cNvCxnSpPr>
            <a:stCxn id="23" idx="1"/>
          </p:cNvCxnSpPr>
          <p:nvPr/>
        </p:nvCxnSpPr>
        <p:spPr>
          <a:xfrm flipH="1">
            <a:off x="9155151" y="5379913"/>
            <a:ext cx="423379" cy="18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64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Parallel MOSFET</a:t>
            </a:r>
          </a:p>
        </p:txBody>
      </p:sp>
      <mc:AlternateContent xmlns:mc="http://schemas.openxmlformats.org/markup-compatibility/2006" xmlns:a14="http://schemas.microsoft.com/office/drawing/2010/main">
        <mc:Choice Requires="a14">
          <p:sp>
            <p:nvSpPr>
              <p:cNvPr id="17" name="Textfeld 10">
                <a:extLst>
                  <a:ext uri="{FF2B5EF4-FFF2-40B4-BE49-F238E27FC236}">
                    <a16:creationId xmlns:a16="http://schemas.microsoft.com/office/drawing/2014/main" id="{20974715-654B-D645-AFB3-F01E84A3A1C5}"/>
                  </a:ext>
                </a:extLst>
              </p:cNvPr>
              <p:cNvSpPr txBox="1"/>
              <p:nvPr/>
            </p:nvSpPr>
            <p:spPr>
              <a:xfrm flipH="1">
                <a:off x="5242650" y="1298044"/>
                <a:ext cx="6797011" cy="5003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=7300</m:t>
                      </m:r>
                      <m:r>
                        <a:rPr lang="en-US" sz="2000" b="0" i="1" spc="300" smtClean="0">
                          <a:latin typeface="Cambria Math" panose="02040503050406030204" pitchFamily="18" charset="0"/>
                        </a:rPr>
                        <m:t>𝑊</m:t>
                      </m:r>
                    </m:oMath>
                  </m:oMathPara>
                </a14:m>
                <a:endParaRPr lang="en-US" sz="2000" b="0" spc="300" dirty="0"/>
              </a:p>
              <a:p>
                <a:endParaRPr lang="en-US" sz="2000" b="0" spc="300" dirty="0"/>
              </a:p>
              <a:p>
                <a:r>
                  <a:rPr lang="en-US" sz="2000" b="0" spc="300" dirty="0"/>
                  <a:t>Using the motor power factor and efficiency we can calculate total apparent power</a:t>
                </a:r>
              </a:p>
              <a:p>
                <a:endParaRPr lang="en-US" sz="2000" b="0" spc="300" dirty="0"/>
              </a:p>
              <a:p>
                <a:r>
                  <a:rPr lang="de-DE" sz="2000" spc="300" dirty="0"/>
                  <a:t>	</a:t>
                </a:r>
                <a14:m>
                  <m:oMath xmlns:m="http://schemas.openxmlformats.org/officeDocument/2006/math">
                    <m:sSub>
                      <m:sSubPr>
                        <m:ctrlPr>
                          <a:rPr lang="de-DE" sz="2000" i="1" spc="300" smtClean="0">
                            <a:latin typeface="Cambria Math" panose="02040503050406030204" pitchFamily="18" charset="0"/>
                          </a:rPr>
                        </m:ctrlPr>
                      </m:sSubPr>
                      <m:e>
                        <m:r>
                          <a:rPr lang="en-US" sz="2000" b="0" i="1" spc="300" smtClean="0">
                            <a:latin typeface="Cambria Math" panose="02040503050406030204" pitchFamily="18" charset="0"/>
                          </a:rPr>
                          <m:t>𝑆</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 </m:t>
                    </m:r>
                    <m:f>
                      <m:fPr>
                        <m:ctrlPr>
                          <a:rPr lang="en-US" sz="2000" b="0" i="1" spc="300" smtClean="0">
                            <a:latin typeface="Cambria Math" panose="02040503050406030204" pitchFamily="18" charset="0"/>
                          </a:rPr>
                        </m:ctrlPr>
                      </m:fPr>
                      <m:num>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m:t>
                            </m:r>
                          </m:e>
                          <m:sub>
                            <m:r>
                              <a:rPr lang="en-US" sz="2000" b="0" i="1" spc="300" smtClean="0">
                                <a:latin typeface="Cambria Math" panose="02040503050406030204" pitchFamily="18" charset="0"/>
                              </a:rPr>
                              <m:t>𝑚𝑡𝑜𝑟</m:t>
                            </m:r>
                          </m:sub>
                        </m:sSub>
                      </m:num>
                      <m:den>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rPr>
                              <m:t>𝑃𝐹</m:t>
                            </m:r>
                          </m:e>
                          <m:sub>
                            <m:r>
                              <a:rPr lang="en-US" sz="2000" b="0" i="1" spc="300" smtClean="0">
                                <a:latin typeface="Cambria Math" panose="02040503050406030204" pitchFamily="18" charset="0"/>
                              </a:rPr>
                              <m:t>𝑚𝑜𝑡𝑜𝑟</m:t>
                            </m:r>
                          </m:sub>
                        </m:sSub>
                        <m:r>
                          <a:rPr lang="en-US" sz="2000" b="0" i="1" spc="300" smtClean="0">
                            <a:latin typeface="Cambria Math" panose="02040503050406030204" pitchFamily="18" charset="0"/>
                          </a:rPr>
                          <m:t> ∗ </m:t>
                        </m:r>
                        <m:sSub>
                          <m:sSubPr>
                            <m:ctrlPr>
                              <a:rPr lang="en-US" sz="2000" b="0" i="1" spc="300" smtClean="0">
                                <a:latin typeface="Cambria Math" panose="02040503050406030204" pitchFamily="18" charset="0"/>
                              </a:rPr>
                            </m:ctrlPr>
                          </m:sSubPr>
                          <m:e>
                            <m:r>
                              <a:rPr lang="en-US" sz="2000" b="0" i="1" spc="300" smtClean="0">
                                <a:latin typeface="Cambria Math" panose="02040503050406030204" pitchFamily="18" charset="0"/>
                                <a:ea typeface="Cambria Math" panose="02040503050406030204" pitchFamily="18" charset="0"/>
                              </a:rPr>
                              <m:t>𝜂</m:t>
                            </m:r>
                          </m:e>
                          <m:sub>
                            <m:r>
                              <a:rPr lang="en-US" sz="2000" b="0" i="1" spc="300" smtClean="0">
                                <a:latin typeface="Cambria Math" panose="02040503050406030204" pitchFamily="18" charset="0"/>
                              </a:rPr>
                              <m:t>𝑚𝑜𝑡𝑜𝑟</m:t>
                            </m:r>
                          </m:sub>
                        </m:sSub>
                      </m:den>
                    </m:f>
                    <m:r>
                      <a:rPr lang="en-US" sz="2000" b="0" i="1" spc="300" smtClean="0">
                        <a:latin typeface="Cambria Math" panose="02040503050406030204" pitchFamily="18" charset="0"/>
                      </a:rPr>
                      <m:t>=10915 </m:t>
                    </m:r>
                    <m:r>
                      <a:rPr lang="en-US" sz="2000" b="0" i="1" spc="300" smtClean="0">
                        <a:latin typeface="Cambria Math" panose="02040503050406030204" pitchFamily="18" charset="0"/>
                      </a:rPr>
                      <m:t>𝑉𝐴</m:t>
                    </m:r>
                  </m:oMath>
                </a14:m>
                <a:endParaRPr lang="en-US" sz="2000" b="0" spc="300" dirty="0"/>
              </a:p>
              <a:p>
                <a:endParaRPr lang="en-US" sz="2000" spc="300" dirty="0"/>
              </a:p>
              <a:p>
                <a:r>
                  <a:rPr lang="en-US" sz="2000" spc="300" dirty="0"/>
                  <a:t> For a balanced 3-phase system</a:t>
                </a:r>
              </a:p>
              <a:p>
                <a:pPr/>
                <a:br>
                  <a:rPr lang="en-US" sz="2000" b="0" spc="300" dirty="0"/>
                </a:br>
                <a14:m>
                  <m:oMathPara xmlns:m="http://schemas.openxmlformats.org/officeDocument/2006/math">
                    <m:oMathParaPr>
                      <m:jc m:val="centerGroup"/>
                    </m:oMathParaPr>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𝑆</m:t>
                          </m:r>
                        </m:e>
                        <m:sub>
                          <m:r>
                            <a:rPr lang="en-US" sz="2000" i="1" spc="300">
                              <a:latin typeface="Cambria Math" panose="02040503050406030204" pitchFamily="18" charset="0"/>
                            </a:rPr>
                            <m:t>𝑚𝑜𝑡𝑜𝑟</m:t>
                          </m:r>
                        </m:sub>
                      </m:sSub>
                      <m:r>
                        <a:rPr lang="en-US" sz="2000" b="0" i="1" spc="300" smtClean="0">
                          <a:latin typeface="Cambria Math" panose="02040503050406030204" pitchFamily="18" charset="0"/>
                        </a:rPr>
                        <m:t>= </m:t>
                      </m:r>
                      <m:rad>
                        <m:radPr>
                          <m:degHide m:val="on"/>
                          <m:ctrlPr>
                            <a:rPr lang="en-US" sz="2000" b="0" i="1" spc="300" smtClean="0">
                              <a:latin typeface="Cambria Math" panose="02040503050406030204" pitchFamily="18" charset="0"/>
                              <a:ea typeface="Cambria Math" panose="02040503050406030204" pitchFamily="18" charset="0"/>
                            </a:rPr>
                          </m:ctrlPr>
                        </m:radPr>
                        <m:deg/>
                        <m:e>
                          <m:r>
                            <a:rPr lang="en-US" sz="2000" b="0" i="1" spc="300" smtClean="0">
                              <a:latin typeface="Cambria Math" panose="02040503050406030204" pitchFamily="18" charset="0"/>
                              <a:ea typeface="Cambria Math" panose="02040503050406030204" pitchFamily="18" charset="0"/>
                            </a:rPr>
                            <m:t>3</m:t>
                          </m:r>
                        </m:e>
                      </m:rad>
                      <m:r>
                        <a:rPr lang="en-US" sz="2000" b="0" i="1" spc="300" smtClean="0">
                          <a:latin typeface="Cambria Math" panose="02040503050406030204" pitchFamily="18" charset="0"/>
                          <a:ea typeface="Cambria Math" panose="02040503050406030204" pitchFamily="18" charset="0"/>
                        </a:rPr>
                        <m:t>∗</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𝑉</m:t>
                          </m:r>
                        </m:e>
                        <m:sub>
                          <m:r>
                            <a:rPr lang="en-US" sz="2000" b="0" i="1" spc="300" smtClean="0">
                              <a:latin typeface="Cambria Math" panose="02040503050406030204" pitchFamily="18" charset="0"/>
                            </a:rPr>
                            <m:t>𝑙𝑖𝑛𝑒</m:t>
                          </m:r>
                        </m:sub>
                      </m:sSub>
                      <m:r>
                        <a:rPr lang="en-US" sz="2000" b="0" i="1" spc="300" smtClean="0">
                          <a:latin typeface="Cambria Math" panose="02040503050406030204" pitchFamily="18" charset="0"/>
                        </a:rPr>
                        <m:t>∗</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𝐼</m:t>
                          </m:r>
                        </m:e>
                        <m:sub>
                          <m:r>
                            <a:rPr lang="en-US" sz="2000" b="0" i="1" spc="300" smtClean="0">
                              <a:latin typeface="Cambria Math" panose="02040503050406030204" pitchFamily="18" charset="0"/>
                            </a:rPr>
                            <m:t>𝑙𝑖𝑛𝑒</m:t>
                          </m:r>
                        </m:sub>
                      </m:sSub>
                    </m:oMath>
                  </m:oMathPara>
                </a14:m>
                <a:endParaRPr lang="en-US" sz="2000" spc="300" dirty="0"/>
              </a:p>
              <a:p>
                <a:endParaRPr lang="en-US" sz="2000" spc="300" dirty="0"/>
              </a:p>
              <a:p>
                <a:r>
                  <a:rPr lang="en-US" sz="2000" spc="300" dirty="0"/>
                  <a:t> For a star connected load</a:t>
                </a:r>
              </a:p>
              <a:p>
                <a:pPr/>
                <a:br>
                  <a:rPr lang="en-US" sz="2000" spc="300" dirty="0"/>
                </a:br>
                <a14:m>
                  <m:oMathPara xmlns:m="http://schemas.openxmlformats.org/officeDocument/2006/math">
                    <m:oMathParaPr>
                      <m:jc m:val="centerGroup"/>
                    </m:oMathParaPr>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𝑆</m:t>
                          </m:r>
                        </m:e>
                        <m:sub>
                          <m:r>
                            <a:rPr lang="en-US" sz="2000" i="1" spc="300">
                              <a:latin typeface="Cambria Math" panose="02040503050406030204" pitchFamily="18" charset="0"/>
                            </a:rPr>
                            <m:t>𝑚𝑜𝑡𝑜𝑟</m:t>
                          </m:r>
                        </m:sub>
                      </m:sSub>
                      <m:r>
                        <a:rPr lang="en-US" sz="2000" i="1" spc="300">
                          <a:latin typeface="Cambria Math" panose="02040503050406030204" pitchFamily="18" charset="0"/>
                        </a:rPr>
                        <m:t>= </m:t>
                      </m:r>
                      <m:rad>
                        <m:radPr>
                          <m:degHide m:val="on"/>
                          <m:ctrlPr>
                            <a:rPr lang="en-US" sz="2000" i="1" spc="300">
                              <a:latin typeface="Cambria Math" panose="02040503050406030204" pitchFamily="18" charset="0"/>
                              <a:ea typeface="Cambria Math" panose="02040503050406030204" pitchFamily="18" charset="0"/>
                            </a:rPr>
                          </m:ctrlPr>
                        </m:radPr>
                        <m:deg/>
                        <m:e>
                          <m:r>
                            <a:rPr lang="en-US" sz="2000" i="1" spc="300">
                              <a:latin typeface="Cambria Math" panose="02040503050406030204" pitchFamily="18" charset="0"/>
                              <a:ea typeface="Cambria Math" panose="02040503050406030204" pitchFamily="18" charset="0"/>
                            </a:rPr>
                            <m:t>3</m:t>
                          </m:r>
                        </m:e>
                      </m:rad>
                      <m:r>
                        <a:rPr lang="en-US" sz="2000" i="1" spc="300">
                          <a:latin typeface="Cambria Math" panose="02040503050406030204" pitchFamily="18" charset="0"/>
                          <a:ea typeface="Cambria Math" panose="02040503050406030204" pitchFamily="18" charset="0"/>
                        </a:rPr>
                        <m:t>∗</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𝑉</m:t>
                          </m:r>
                        </m:e>
                        <m:sub>
                          <m:r>
                            <a:rPr lang="en-US" sz="2000" i="1" spc="300">
                              <a:latin typeface="Cambria Math" panose="02040503050406030204" pitchFamily="18" charset="0"/>
                            </a:rPr>
                            <m:t>𝑙𝑖𝑛𝑒</m:t>
                          </m:r>
                        </m:sub>
                      </m:sSub>
                      <m:r>
                        <a:rPr lang="en-US" sz="2000" i="1" spc="300">
                          <a:latin typeface="Cambria Math" panose="02040503050406030204" pitchFamily="18" charset="0"/>
                        </a:rPr>
                        <m:t>∗</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𝐼</m:t>
                          </m:r>
                        </m:e>
                        <m:sub>
                          <m:r>
                            <a:rPr lang="en-US" sz="2000" b="0" i="1" spc="300" smtClean="0">
                              <a:latin typeface="Cambria Math" panose="02040503050406030204" pitchFamily="18" charset="0"/>
                            </a:rPr>
                            <m:t>𝑝h𝑎𝑠𝑒</m:t>
                          </m:r>
                        </m:sub>
                      </m:sSub>
                    </m:oMath>
                    <m:oMath xmlns:m="http://schemas.openxmlformats.org/officeDocument/2006/math">
                      <m:sSub>
                        <m:sSubPr>
                          <m:ctrlPr>
                            <a:rPr lang="de-DE" sz="2000" i="1" spc="300">
                              <a:latin typeface="Cambria Math" panose="02040503050406030204" pitchFamily="18" charset="0"/>
                            </a:rPr>
                          </m:ctrlPr>
                        </m:sSubPr>
                        <m:e>
                          <m:r>
                            <a:rPr lang="en-US" sz="2000" i="1" spc="300">
                              <a:latin typeface="Cambria Math" panose="02040503050406030204" pitchFamily="18" charset="0"/>
                            </a:rPr>
                            <m:t>𝐼</m:t>
                          </m:r>
                        </m:e>
                        <m:sub>
                          <m:r>
                            <a:rPr lang="en-US" sz="2000" i="1" spc="300">
                              <a:latin typeface="Cambria Math" panose="02040503050406030204" pitchFamily="18" charset="0"/>
                            </a:rPr>
                            <m:t>𝑝h𝑎𝑠𝑒</m:t>
                          </m:r>
                        </m:sub>
                      </m:sSub>
                      <m:r>
                        <a:rPr lang="en-US" sz="2000" b="0" i="1" spc="300" smtClean="0">
                          <a:latin typeface="Cambria Math" panose="02040503050406030204" pitchFamily="18" charset="0"/>
                        </a:rPr>
                        <m:t>=263</m:t>
                      </m:r>
                      <m:sSub>
                        <m:sSubPr>
                          <m:ctrlPr>
                            <a:rPr lang="de-DE" sz="2000" i="1" spc="300">
                              <a:latin typeface="Cambria Math" panose="02040503050406030204" pitchFamily="18" charset="0"/>
                            </a:rPr>
                          </m:ctrlPr>
                        </m:sSubPr>
                        <m:e>
                          <m:r>
                            <a:rPr lang="en-US" sz="2000" b="0" i="1" spc="300" smtClean="0">
                              <a:latin typeface="Cambria Math" panose="02040503050406030204" pitchFamily="18" charset="0"/>
                            </a:rPr>
                            <m:t>𝐴</m:t>
                          </m:r>
                        </m:e>
                        <m:sub>
                          <m:r>
                            <a:rPr lang="en-US" sz="2000" b="0" i="1" spc="300" smtClean="0">
                              <a:latin typeface="Cambria Math" panose="02040503050406030204" pitchFamily="18" charset="0"/>
                            </a:rPr>
                            <m:t>𝑟𝑚𝑠</m:t>
                          </m:r>
                        </m:sub>
                      </m:sSub>
                      <m:r>
                        <a:rPr lang="en-US" sz="2000" b="0" i="1" spc="300" smtClean="0">
                          <a:latin typeface="Cambria Math" panose="02040503050406030204" pitchFamily="18" charset="0"/>
                        </a:rPr>
                        <m:t>=371</m:t>
                      </m:r>
                      <m:sSub>
                        <m:sSubPr>
                          <m:ctrlPr>
                            <a:rPr lang="de-DE" sz="2000" i="1" spc="300">
                              <a:latin typeface="Cambria Math" panose="02040503050406030204" pitchFamily="18" charset="0"/>
                            </a:rPr>
                          </m:ctrlPr>
                        </m:sSubPr>
                        <m:e>
                          <m:r>
                            <a:rPr lang="en-US" sz="2000" i="1" spc="300">
                              <a:latin typeface="Cambria Math" panose="02040503050406030204" pitchFamily="18" charset="0"/>
                            </a:rPr>
                            <m:t>𝐴</m:t>
                          </m:r>
                        </m:e>
                        <m:sub>
                          <m:r>
                            <a:rPr lang="en-US" sz="2000" b="0" i="1" spc="300" smtClean="0">
                              <a:latin typeface="Cambria Math" panose="02040503050406030204" pitchFamily="18" charset="0"/>
                            </a:rPr>
                            <m:t>𝑝𝑘</m:t>
                          </m:r>
                        </m:sub>
                      </m:sSub>
                    </m:oMath>
                  </m:oMathPara>
                </a14:m>
                <a:br>
                  <a:rPr lang="en-US" sz="2000" spc="300" dirty="0"/>
                </a:br>
                <a:endParaRPr lang="en-US" sz="2000" spc="300" dirty="0"/>
              </a:p>
            </p:txBody>
          </p:sp>
        </mc:Choice>
        <mc:Fallback xmlns="">
          <p:sp>
            <p:nvSpPr>
              <p:cNvPr id="17" name="Textfeld 10">
                <a:extLst>
                  <a:ext uri="{FF2B5EF4-FFF2-40B4-BE49-F238E27FC236}">
                    <a16:creationId xmlns:a16="http://schemas.microsoft.com/office/drawing/2014/main" id="{20974715-654B-D645-AFB3-F01E84A3A1C5}"/>
                  </a:ext>
                </a:extLst>
              </p:cNvPr>
              <p:cNvSpPr txBox="1">
                <a:spLocks noRot="1" noChangeAspect="1" noMove="1" noResize="1" noEditPoints="1" noAdjustHandles="1" noChangeArrowheads="1" noChangeShapeType="1" noTextEdit="1"/>
              </p:cNvSpPr>
              <p:nvPr/>
            </p:nvSpPr>
            <p:spPr>
              <a:xfrm flipH="1">
                <a:off x="5242650" y="1298044"/>
                <a:ext cx="6797011" cy="5003549"/>
              </a:xfrm>
              <a:prstGeom prst="rect">
                <a:avLst/>
              </a:prstGeom>
              <a:blipFill>
                <a:blip r:embed="rId3"/>
                <a:stretch>
                  <a:fillRect l="-746" r="-933"/>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BA05BC6-4538-B748-AA81-4E37F7A19AB2}"/>
              </a:ext>
            </a:extLst>
          </p:cNvPr>
          <p:cNvGrpSpPr/>
          <p:nvPr/>
        </p:nvGrpSpPr>
        <p:grpSpPr>
          <a:xfrm>
            <a:off x="328452" y="4539197"/>
            <a:ext cx="4386943" cy="1841271"/>
            <a:chOff x="6216976" y="1219204"/>
            <a:chExt cx="4386943" cy="1841271"/>
          </a:xfrm>
        </p:grpSpPr>
        <p:sp>
          <p:nvSpPr>
            <p:cNvPr id="61" name="Rectangle 60">
              <a:extLst>
                <a:ext uri="{FF2B5EF4-FFF2-40B4-BE49-F238E27FC236}">
                  <a16:creationId xmlns:a16="http://schemas.microsoft.com/office/drawing/2014/main" id="{A4C23AC8-24D7-184F-A692-7B4BF395D149}"/>
                </a:ext>
              </a:extLst>
            </p:cNvPr>
            <p:cNvSpPr/>
            <p:nvPr/>
          </p:nvSpPr>
          <p:spPr>
            <a:xfrm>
              <a:off x="6216976" y="1220697"/>
              <a:ext cx="4386943" cy="183977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22B43BB3-D03F-C74F-B437-0588B7E415B8}"/>
                </a:ext>
              </a:extLst>
            </p:cNvPr>
            <p:cNvGrpSpPr/>
            <p:nvPr/>
          </p:nvGrpSpPr>
          <p:grpSpPr>
            <a:xfrm>
              <a:off x="6358592" y="1219204"/>
              <a:ext cx="4095695" cy="1701035"/>
              <a:chOff x="6683321" y="1090893"/>
              <a:chExt cx="4095695" cy="1701035"/>
            </a:xfrm>
          </p:grpSpPr>
          <p:grpSp>
            <p:nvGrpSpPr>
              <p:cNvPr id="63" name="Group 62">
                <a:extLst>
                  <a:ext uri="{FF2B5EF4-FFF2-40B4-BE49-F238E27FC236}">
                    <a16:creationId xmlns:a16="http://schemas.microsoft.com/office/drawing/2014/main" id="{16BFCCB6-83DD-2943-A87A-8D70868452B0}"/>
                  </a:ext>
                </a:extLst>
              </p:cNvPr>
              <p:cNvGrpSpPr/>
              <p:nvPr/>
            </p:nvGrpSpPr>
            <p:grpSpPr>
              <a:xfrm>
                <a:off x="6683321" y="1348047"/>
                <a:ext cx="4095695" cy="1443881"/>
                <a:chOff x="5599875" y="1386596"/>
                <a:chExt cx="4095695" cy="1443881"/>
              </a:xfrm>
            </p:grpSpPr>
            <p:grpSp>
              <p:nvGrpSpPr>
                <p:cNvPr id="69" name="Group 68">
                  <a:extLst>
                    <a:ext uri="{FF2B5EF4-FFF2-40B4-BE49-F238E27FC236}">
                      <a16:creationId xmlns:a16="http://schemas.microsoft.com/office/drawing/2014/main" id="{859DB334-46CE-9840-98F8-454A5BDA5D50}"/>
                    </a:ext>
                  </a:extLst>
                </p:cNvPr>
                <p:cNvGrpSpPr/>
                <p:nvPr/>
              </p:nvGrpSpPr>
              <p:grpSpPr>
                <a:xfrm>
                  <a:off x="5599875" y="1386596"/>
                  <a:ext cx="2500561" cy="1131536"/>
                  <a:chOff x="5591783" y="1394688"/>
                  <a:chExt cx="2500561" cy="1131536"/>
                </a:xfrm>
              </p:grpSpPr>
              <p:grpSp>
                <p:nvGrpSpPr>
                  <p:cNvPr id="97" name="Group 96">
                    <a:extLst>
                      <a:ext uri="{FF2B5EF4-FFF2-40B4-BE49-F238E27FC236}">
                        <a16:creationId xmlns:a16="http://schemas.microsoft.com/office/drawing/2014/main" id="{2D218B6D-DD1A-524B-87DF-C2130EFA5900}"/>
                      </a:ext>
                    </a:extLst>
                  </p:cNvPr>
                  <p:cNvGrpSpPr/>
                  <p:nvPr/>
                </p:nvGrpSpPr>
                <p:grpSpPr>
                  <a:xfrm>
                    <a:off x="5591783" y="1394688"/>
                    <a:ext cx="2500561" cy="1131536"/>
                    <a:chOff x="5591783" y="1394688"/>
                    <a:chExt cx="2500561" cy="1131536"/>
                  </a:xfrm>
                </p:grpSpPr>
                <p:cxnSp>
                  <p:nvCxnSpPr>
                    <p:cNvPr id="99" name="Straight Connector 98">
                      <a:extLst>
                        <a:ext uri="{FF2B5EF4-FFF2-40B4-BE49-F238E27FC236}">
                          <a16:creationId xmlns:a16="http://schemas.microsoft.com/office/drawing/2014/main" id="{CA99E266-7526-CC4C-AFD6-51BC226550BE}"/>
                        </a:ext>
                      </a:extLst>
                    </p:cNvPr>
                    <p:cNvCxnSpPr>
                      <a:cxnSpLocks/>
                    </p:cNvCxnSpPr>
                    <p:nvPr/>
                  </p:nvCxnSpPr>
                  <p:spPr>
                    <a:xfrm>
                      <a:off x="7692082" y="1712938"/>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A7A88B5-5170-BC49-ABDE-6739A0476FE7}"/>
                        </a:ext>
                      </a:extLst>
                    </p:cNvPr>
                    <p:cNvCxnSpPr>
                      <a:cxnSpLocks/>
                    </p:cNvCxnSpPr>
                    <p:nvPr/>
                  </p:nvCxnSpPr>
                  <p:spPr>
                    <a:xfrm>
                      <a:off x="7624988" y="1770851"/>
                      <a:ext cx="0" cy="38872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16FB34C-8E12-DA41-8A45-DA8F33D7EE15}"/>
                        </a:ext>
                      </a:extLst>
                    </p:cNvPr>
                    <p:cNvCxnSpPr>
                      <a:cxnSpLocks/>
                    </p:cNvCxnSpPr>
                    <p:nvPr/>
                  </p:nvCxnSpPr>
                  <p:spPr>
                    <a:xfrm>
                      <a:off x="7692082" y="1883197"/>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71A99E-D2DE-A442-95AA-ED728C212675}"/>
                        </a:ext>
                      </a:extLst>
                    </p:cNvPr>
                    <p:cNvCxnSpPr>
                      <a:cxnSpLocks/>
                    </p:cNvCxnSpPr>
                    <p:nvPr/>
                  </p:nvCxnSpPr>
                  <p:spPr>
                    <a:xfrm>
                      <a:off x="7692082" y="2058925"/>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AC8645-5317-514F-BF5E-59597D028284}"/>
                        </a:ext>
                      </a:extLst>
                    </p:cNvPr>
                    <p:cNvCxnSpPr>
                      <a:cxnSpLocks/>
                    </p:cNvCxnSpPr>
                    <p:nvPr/>
                  </p:nvCxnSpPr>
                  <p:spPr>
                    <a:xfrm flipH="1">
                      <a:off x="5591783" y="2149813"/>
                      <a:ext cx="2036965"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6ECA215-E7F9-BF4C-905F-26684AB28EF7}"/>
                        </a:ext>
                      </a:extLst>
                    </p:cNvPr>
                    <p:cNvCxnSpPr>
                      <a:cxnSpLocks/>
                    </p:cNvCxnSpPr>
                    <p:nvPr/>
                  </p:nvCxnSpPr>
                  <p:spPr>
                    <a:xfrm flipH="1">
                      <a:off x="7692083" y="2130925"/>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66B38F-EA6A-EC47-97B5-7703421BD5E2}"/>
                        </a:ext>
                      </a:extLst>
                    </p:cNvPr>
                    <p:cNvCxnSpPr>
                      <a:cxnSpLocks/>
                    </p:cNvCxnSpPr>
                    <p:nvPr/>
                  </p:nvCxnSpPr>
                  <p:spPr>
                    <a:xfrm flipH="1">
                      <a:off x="7692083" y="1952522"/>
                      <a:ext cx="157809"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B87154-1F5F-D840-B4AB-1751A033C28B}"/>
                        </a:ext>
                      </a:extLst>
                    </p:cNvPr>
                    <p:cNvCxnSpPr>
                      <a:cxnSpLocks/>
                    </p:cNvCxnSpPr>
                    <p:nvPr/>
                  </p:nvCxnSpPr>
                  <p:spPr>
                    <a:xfrm flipH="1">
                      <a:off x="7695836" y="178248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6C80FC0-01E9-5A4F-8D1C-C9BF683B20D4}"/>
                        </a:ext>
                      </a:extLst>
                    </p:cNvPr>
                    <p:cNvCxnSpPr>
                      <a:cxnSpLocks/>
                    </p:cNvCxnSpPr>
                    <p:nvPr/>
                  </p:nvCxnSpPr>
                  <p:spPr>
                    <a:xfrm>
                      <a:off x="7847131" y="1394688"/>
                      <a:ext cx="0" cy="395549"/>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BA08821-9EBE-1840-8F95-1AC711C8ABE1}"/>
                        </a:ext>
                      </a:extLst>
                    </p:cNvPr>
                    <p:cNvCxnSpPr>
                      <a:cxnSpLocks/>
                    </p:cNvCxnSpPr>
                    <p:nvPr/>
                  </p:nvCxnSpPr>
                  <p:spPr>
                    <a:xfrm>
                      <a:off x="7847131" y="1944773"/>
                      <a:ext cx="0" cy="581451"/>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F32AB93-48D9-2C4A-BCB1-79841CFEAF12}"/>
                        </a:ext>
                      </a:extLst>
                    </p:cNvPr>
                    <p:cNvCxnSpPr>
                      <a:cxnSpLocks/>
                    </p:cNvCxnSpPr>
                    <p:nvPr/>
                  </p:nvCxnSpPr>
                  <p:spPr>
                    <a:xfrm flipV="1">
                      <a:off x="8013683" y="1912179"/>
                      <a:ext cx="0" cy="36607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44831A-D6A7-D14A-A229-368BB5C518B4}"/>
                        </a:ext>
                      </a:extLst>
                    </p:cNvPr>
                    <p:cNvCxnSpPr>
                      <a:cxnSpLocks/>
                    </p:cNvCxnSpPr>
                    <p:nvPr/>
                  </p:nvCxnSpPr>
                  <p:spPr>
                    <a:xfrm flipH="1">
                      <a:off x="7934535" y="191217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C1542E3-1997-224D-BC72-87A66333E509}"/>
                        </a:ext>
                      </a:extLst>
                    </p:cNvPr>
                    <p:cNvCxnSpPr>
                      <a:cxnSpLocks/>
                    </p:cNvCxnSpPr>
                    <p:nvPr/>
                  </p:nvCxnSpPr>
                  <p:spPr>
                    <a:xfrm>
                      <a:off x="8013439" y="1662381"/>
                      <a:ext cx="0" cy="249797"/>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E3824EC-7664-8F4F-8A92-C686C06C2E89}"/>
                        </a:ext>
                      </a:extLst>
                    </p:cNvPr>
                    <p:cNvCxnSpPr>
                      <a:cxnSpLocks/>
                    </p:cNvCxnSpPr>
                    <p:nvPr/>
                  </p:nvCxnSpPr>
                  <p:spPr>
                    <a:xfrm flipH="1">
                      <a:off x="7855630" y="16701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72F52D-EEE7-7747-A241-324A9D59180B}"/>
                        </a:ext>
                      </a:extLst>
                    </p:cNvPr>
                    <p:cNvCxnSpPr>
                      <a:cxnSpLocks/>
                    </p:cNvCxnSpPr>
                    <p:nvPr/>
                  </p:nvCxnSpPr>
                  <p:spPr>
                    <a:xfrm flipH="1">
                      <a:off x="7860198" y="22797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7ECC05F7-244C-5A45-ADBE-68E6A760AB53}"/>
                      </a:ext>
                    </a:extLst>
                  </p:cNvPr>
                  <p:cNvSpPr/>
                  <p:nvPr/>
                </p:nvSpPr>
                <p:spPr>
                  <a:xfrm>
                    <a:off x="6943457" y="2111232"/>
                    <a:ext cx="406758" cy="9744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0" name="Straight Connector 69">
                  <a:extLst>
                    <a:ext uri="{FF2B5EF4-FFF2-40B4-BE49-F238E27FC236}">
                      <a16:creationId xmlns:a16="http://schemas.microsoft.com/office/drawing/2014/main" id="{40EB7C97-4247-F646-92FE-0C1E5A29613C}"/>
                    </a:ext>
                  </a:extLst>
                </p:cNvPr>
                <p:cNvCxnSpPr>
                  <a:cxnSpLocks/>
                </p:cNvCxnSpPr>
                <p:nvPr/>
              </p:nvCxnSpPr>
              <p:spPr>
                <a:xfrm flipH="1">
                  <a:off x="7847131" y="1394688"/>
                  <a:ext cx="1605987"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5F9531F-BEB7-2843-9D85-328F5E352F38}"/>
                    </a:ext>
                  </a:extLst>
                </p:cNvPr>
                <p:cNvGrpSpPr/>
                <p:nvPr/>
              </p:nvGrpSpPr>
              <p:grpSpPr>
                <a:xfrm>
                  <a:off x="8294336" y="1386596"/>
                  <a:ext cx="1401234" cy="1131536"/>
                  <a:chOff x="6691110" y="1394688"/>
                  <a:chExt cx="1401234" cy="1131536"/>
                </a:xfrm>
              </p:grpSpPr>
              <p:grpSp>
                <p:nvGrpSpPr>
                  <p:cNvPr id="80" name="Group 79">
                    <a:extLst>
                      <a:ext uri="{FF2B5EF4-FFF2-40B4-BE49-F238E27FC236}">
                        <a16:creationId xmlns:a16="http://schemas.microsoft.com/office/drawing/2014/main" id="{1012C5A9-94AE-A143-ACC1-CDF6A91240D1}"/>
                      </a:ext>
                    </a:extLst>
                  </p:cNvPr>
                  <p:cNvGrpSpPr/>
                  <p:nvPr/>
                </p:nvGrpSpPr>
                <p:grpSpPr>
                  <a:xfrm>
                    <a:off x="6691110" y="1394688"/>
                    <a:ext cx="1401234" cy="1131536"/>
                    <a:chOff x="6691110" y="1394688"/>
                    <a:chExt cx="1401234" cy="1131536"/>
                  </a:xfrm>
                </p:grpSpPr>
                <p:cxnSp>
                  <p:nvCxnSpPr>
                    <p:cNvPr id="82" name="Straight Connector 81">
                      <a:extLst>
                        <a:ext uri="{FF2B5EF4-FFF2-40B4-BE49-F238E27FC236}">
                          <a16:creationId xmlns:a16="http://schemas.microsoft.com/office/drawing/2014/main" id="{762A9FD0-B8D5-404B-A7CC-F9683B86917A}"/>
                        </a:ext>
                      </a:extLst>
                    </p:cNvPr>
                    <p:cNvCxnSpPr>
                      <a:cxnSpLocks/>
                    </p:cNvCxnSpPr>
                    <p:nvPr/>
                  </p:nvCxnSpPr>
                  <p:spPr>
                    <a:xfrm>
                      <a:off x="7692082" y="1712938"/>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CAA863-4562-5648-989A-E1239A1CBBEA}"/>
                        </a:ext>
                      </a:extLst>
                    </p:cNvPr>
                    <p:cNvCxnSpPr>
                      <a:cxnSpLocks/>
                    </p:cNvCxnSpPr>
                    <p:nvPr/>
                  </p:nvCxnSpPr>
                  <p:spPr>
                    <a:xfrm>
                      <a:off x="7624988" y="1770851"/>
                      <a:ext cx="0" cy="38872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B778F8-B3BE-404F-880A-A87ADCF69F57}"/>
                        </a:ext>
                      </a:extLst>
                    </p:cNvPr>
                    <p:cNvCxnSpPr>
                      <a:cxnSpLocks/>
                    </p:cNvCxnSpPr>
                    <p:nvPr/>
                  </p:nvCxnSpPr>
                  <p:spPr>
                    <a:xfrm>
                      <a:off x="7692082" y="1883197"/>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8D17A97-EA78-7445-9421-488D148E10DD}"/>
                        </a:ext>
                      </a:extLst>
                    </p:cNvPr>
                    <p:cNvCxnSpPr>
                      <a:cxnSpLocks/>
                    </p:cNvCxnSpPr>
                    <p:nvPr/>
                  </p:nvCxnSpPr>
                  <p:spPr>
                    <a:xfrm>
                      <a:off x="7692082" y="2058925"/>
                      <a:ext cx="0" cy="14400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676B405-C62E-1042-951E-4AC305AE7B9A}"/>
                        </a:ext>
                      </a:extLst>
                    </p:cNvPr>
                    <p:cNvCxnSpPr>
                      <a:cxnSpLocks/>
                    </p:cNvCxnSpPr>
                    <p:nvPr/>
                  </p:nvCxnSpPr>
                  <p:spPr>
                    <a:xfrm flipH="1">
                      <a:off x="6691110" y="2156688"/>
                      <a:ext cx="944512"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C54089-12B1-C24C-B5E1-D2291139B343}"/>
                        </a:ext>
                      </a:extLst>
                    </p:cNvPr>
                    <p:cNvCxnSpPr>
                      <a:cxnSpLocks/>
                    </p:cNvCxnSpPr>
                    <p:nvPr/>
                  </p:nvCxnSpPr>
                  <p:spPr>
                    <a:xfrm flipH="1">
                      <a:off x="7692083" y="2130925"/>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7FF34DE-DFB4-6740-88D8-1B9F457DE962}"/>
                        </a:ext>
                      </a:extLst>
                    </p:cNvPr>
                    <p:cNvCxnSpPr>
                      <a:cxnSpLocks/>
                    </p:cNvCxnSpPr>
                    <p:nvPr/>
                  </p:nvCxnSpPr>
                  <p:spPr>
                    <a:xfrm flipH="1">
                      <a:off x="7692083" y="1952522"/>
                      <a:ext cx="157809"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3F4301D-3902-3D4F-92CF-3643D1F6BFE9}"/>
                        </a:ext>
                      </a:extLst>
                    </p:cNvPr>
                    <p:cNvCxnSpPr>
                      <a:cxnSpLocks/>
                    </p:cNvCxnSpPr>
                    <p:nvPr/>
                  </p:nvCxnSpPr>
                  <p:spPr>
                    <a:xfrm flipH="1">
                      <a:off x="7695836" y="178248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66ADDA3-67D1-EF40-9685-D2AC43C6C2FF}"/>
                        </a:ext>
                      </a:extLst>
                    </p:cNvPr>
                    <p:cNvCxnSpPr>
                      <a:cxnSpLocks/>
                    </p:cNvCxnSpPr>
                    <p:nvPr/>
                  </p:nvCxnSpPr>
                  <p:spPr>
                    <a:xfrm>
                      <a:off x="7847131" y="1394688"/>
                      <a:ext cx="0" cy="395549"/>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EB6480F-3C70-F94C-BF68-899387D2624C}"/>
                        </a:ext>
                      </a:extLst>
                    </p:cNvPr>
                    <p:cNvCxnSpPr>
                      <a:cxnSpLocks/>
                    </p:cNvCxnSpPr>
                    <p:nvPr/>
                  </p:nvCxnSpPr>
                  <p:spPr>
                    <a:xfrm>
                      <a:off x="7847131" y="1944773"/>
                      <a:ext cx="0" cy="581451"/>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710DE59-97A4-2148-B9EF-6EFCBE585A9F}"/>
                        </a:ext>
                      </a:extLst>
                    </p:cNvPr>
                    <p:cNvCxnSpPr>
                      <a:cxnSpLocks/>
                    </p:cNvCxnSpPr>
                    <p:nvPr/>
                  </p:nvCxnSpPr>
                  <p:spPr>
                    <a:xfrm flipV="1">
                      <a:off x="8013683" y="1912179"/>
                      <a:ext cx="0" cy="36607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9012188-A6F9-5D43-8B55-3C8CF6C8F5D8}"/>
                        </a:ext>
                      </a:extLst>
                    </p:cNvPr>
                    <p:cNvCxnSpPr>
                      <a:cxnSpLocks/>
                    </p:cNvCxnSpPr>
                    <p:nvPr/>
                  </p:nvCxnSpPr>
                  <p:spPr>
                    <a:xfrm flipH="1">
                      <a:off x="7934535" y="1912178"/>
                      <a:ext cx="157809"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5F2747A-3DA5-1F4B-B173-B11E37C40D0D}"/>
                        </a:ext>
                      </a:extLst>
                    </p:cNvPr>
                    <p:cNvCxnSpPr>
                      <a:cxnSpLocks/>
                    </p:cNvCxnSpPr>
                    <p:nvPr/>
                  </p:nvCxnSpPr>
                  <p:spPr>
                    <a:xfrm>
                      <a:off x="8013439" y="1662381"/>
                      <a:ext cx="0" cy="249797"/>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7FFF38-5B3C-B741-8938-74998D121F30}"/>
                        </a:ext>
                      </a:extLst>
                    </p:cNvPr>
                    <p:cNvCxnSpPr>
                      <a:cxnSpLocks/>
                    </p:cNvCxnSpPr>
                    <p:nvPr/>
                  </p:nvCxnSpPr>
                  <p:spPr>
                    <a:xfrm flipH="1">
                      <a:off x="7855630" y="16701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11BAE2A-E58D-3645-9271-0F262F3D92E9}"/>
                        </a:ext>
                      </a:extLst>
                    </p:cNvPr>
                    <p:cNvCxnSpPr>
                      <a:cxnSpLocks/>
                    </p:cNvCxnSpPr>
                    <p:nvPr/>
                  </p:nvCxnSpPr>
                  <p:spPr>
                    <a:xfrm flipH="1">
                      <a:off x="7860198" y="2279730"/>
                      <a:ext cx="157809" cy="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D0493B7B-C851-E54C-AFDE-F805C39172E4}"/>
                      </a:ext>
                    </a:extLst>
                  </p:cNvPr>
                  <p:cNvSpPr/>
                  <p:nvPr/>
                </p:nvSpPr>
                <p:spPr>
                  <a:xfrm>
                    <a:off x="6943457" y="2111232"/>
                    <a:ext cx="406758" cy="9744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2" name="Straight Connector 71">
                  <a:extLst>
                    <a:ext uri="{FF2B5EF4-FFF2-40B4-BE49-F238E27FC236}">
                      <a16:creationId xmlns:a16="http://schemas.microsoft.com/office/drawing/2014/main" id="{C0D51987-43F8-A841-A1E1-9803963BEC2D}"/>
                    </a:ext>
                  </a:extLst>
                </p:cNvPr>
                <p:cNvCxnSpPr>
                  <a:cxnSpLocks/>
                </p:cNvCxnSpPr>
                <p:nvPr/>
              </p:nvCxnSpPr>
              <p:spPr>
                <a:xfrm flipH="1">
                  <a:off x="7852462" y="2510040"/>
                  <a:ext cx="1605987" cy="0"/>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C99F7EA-0F24-4440-8F28-A51D46432990}"/>
                    </a:ext>
                  </a:extLst>
                </p:cNvPr>
                <p:cNvCxnSpPr>
                  <a:cxnSpLocks/>
                </p:cNvCxnSpPr>
                <p:nvPr/>
              </p:nvCxnSpPr>
              <p:spPr>
                <a:xfrm flipV="1">
                  <a:off x="8301762" y="2152552"/>
                  <a:ext cx="0" cy="483406"/>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0AE043C-7F11-1E4B-9448-1F0EC23DC5D7}"/>
                    </a:ext>
                  </a:extLst>
                </p:cNvPr>
                <p:cNvCxnSpPr>
                  <a:cxnSpLocks/>
                </p:cNvCxnSpPr>
                <p:nvPr/>
              </p:nvCxnSpPr>
              <p:spPr>
                <a:xfrm flipH="1">
                  <a:off x="6776616" y="2629083"/>
                  <a:ext cx="1517720"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5E187E4-E685-144B-A98C-02F686A777B1}"/>
                    </a:ext>
                  </a:extLst>
                </p:cNvPr>
                <p:cNvCxnSpPr>
                  <a:cxnSpLocks/>
                </p:cNvCxnSpPr>
                <p:nvPr/>
              </p:nvCxnSpPr>
              <p:spPr>
                <a:xfrm flipV="1">
                  <a:off x="6783491" y="2140680"/>
                  <a:ext cx="0" cy="495279"/>
                </a:xfrm>
                <a:prstGeom prst="line">
                  <a:avLst/>
                </a:prstGeom>
                <a:ln w="19050">
                  <a:solidFill>
                    <a:schemeClr val="tx1"/>
                  </a:solidFill>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964395-399D-6D44-A2DE-C5F320088F48}"/>
                    </a:ext>
                  </a:extLst>
                </p:cNvPr>
                <p:cNvCxnSpPr>
                  <a:cxnSpLocks/>
                </p:cNvCxnSpPr>
                <p:nvPr/>
              </p:nvCxnSpPr>
              <p:spPr>
                <a:xfrm flipV="1">
                  <a:off x="6262138" y="2349564"/>
                  <a:ext cx="0" cy="480913"/>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7" name="Triangle 76">
                  <a:extLst>
                    <a:ext uri="{FF2B5EF4-FFF2-40B4-BE49-F238E27FC236}">
                      <a16:creationId xmlns:a16="http://schemas.microsoft.com/office/drawing/2014/main" id="{D3935B6D-CBA7-BA40-BC9D-89F5AF15F5A9}"/>
                    </a:ext>
                  </a:extLst>
                </p:cNvPr>
                <p:cNvSpPr/>
                <p:nvPr/>
              </p:nvSpPr>
              <p:spPr>
                <a:xfrm rot="5400000">
                  <a:off x="5818796" y="1763485"/>
                  <a:ext cx="886684" cy="764383"/>
                </a:xfrm>
                <a:prstGeom prst="triangl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B38B1D2-EA59-B945-A4EC-896222E1E9C3}"/>
                    </a:ext>
                  </a:extLst>
                </p:cNvPr>
                <p:cNvCxnSpPr>
                  <a:cxnSpLocks/>
                </p:cNvCxnSpPr>
                <p:nvPr/>
              </p:nvCxnSpPr>
              <p:spPr>
                <a:xfrm flipH="1">
                  <a:off x="6262138" y="2820634"/>
                  <a:ext cx="2487924"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F80157-83F5-044A-BD80-B4C37CE55946}"/>
                    </a:ext>
                  </a:extLst>
                </p:cNvPr>
                <p:cNvCxnSpPr>
                  <a:cxnSpLocks/>
                </p:cNvCxnSpPr>
                <p:nvPr/>
              </p:nvCxnSpPr>
              <p:spPr>
                <a:xfrm flipV="1">
                  <a:off x="8747743" y="2510040"/>
                  <a:ext cx="0" cy="310768"/>
                </a:xfrm>
                <a:prstGeom prst="line">
                  <a:avLst/>
                </a:prstGeom>
                <a:ln w="19050">
                  <a:solidFill>
                    <a:schemeClr val="tx1"/>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47CF997-EF7A-2542-8909-4EAC6292E948}"/>
                  </a:ext>
                </a:extLst>
              </p:cNvPr>
              <p:cNvSpPr txBox="1"/>
              <p:nvPr/>
            </p:nvSpPr>
            <p:spPr>
              <a:xfrm>
                <a:off x="9445093" y="1090893"/>
                <a:ext cx="576953" cy="307777"/>
              </a:xfrm>
              <a:prstGeom prst="rect">
                <a:avLst/>
              </a:prstGeom>
              <a:noFill/>
            </p:spPr>
            <p:txBody>
              <a:bodyPr wrap="none" rtlCol="0">
                <a:spAutoFit/>
              </a:bodyPr>
              <a:lstStyle/>
              <a:p>
                <a:r>
                  <a:rPr lang="en-US" sz="1400" dirty="0"/>
                  <a:t>Drain</a:t>
                </a:r>
              </a:p>
            </p:txBody>
          </p:sp>
          <p:sp>
            <p:nvSpPr>
              <p:cNvPr id="65" name="TextBox 64">
                <a:extLst>
                  <a:ext uri="{FF2B5EF4-FFF2-40B4-BE49-F238E27FC236}">
                    <a16:creationId xmlns:a16="http://schemas.microsoft.com/office/drawing/2014/main" id="{865ACFD1-8BBE-0242-9436-D3AF82DA8D6B}"/>
                  </a:ext>
                </a:extLst>
              </p:cNvPr>
              <p:cNvSpPr txBox="1"/>
              <p:nvPr/>
            </p:nvSpPr>
            <p:spPr>
              <a:xfrm>
                <a:off x="9899456" y="2436645"/>
                <a:ext cx="680571" cy="307777"/>
              </a:xfrm>
              <a:prstGeom prst="rect">
                <a:avLst/>
              </a:prstGeom>
              <a:noFill/>
            </p:spPr>
            <p:txBody>
              <a:bodyPr wrap="none" rtlCol="0">
                <a:spAutoFit/>
              </a:bodyPr>
              <a:lstStyle/>
              <a:p>
                <a:r>
                  <a:rPr lang="en-US" sz="1400" dirty="0"/>
                  <a:t>Source</a:t>
                </a:r>
              </a:p>
            </p:txBody>
          </p:sp>
          <p:sp>
            <p:nvSpPr>
              <p:cNvPr id="66" name="TextBox 65">
                <a:extLst>
                  <a:ext uri="{FF2B5EF4-FFF2-40B4-BE49-F238E27FC236}">
                    <a16:creationId xmlns:a16="http://schemas.microsoft.com/office/drawing/2014/main" id="{A2111583-0C86-8046-B9C7-D91A7F0C376E}"/>
                  </a:ext>
                </a:extLst>
              </p:cNvPr>
              <p:cNvSpPr txBox="1"/>
              <p:nvPr/>
            </p:nvSpPr>
            <p:spPr>
              <a:xfrm>
                <a:off x="9593949" y="1762556"/>
                <a:ext cx="491032" cy="307777"/>
              </a:xfrm>
              <a:prstGeom prst="rect">
                <a:avLst/>
              </a:prstGeom>
              <a:noFill/>
            </p:spPr>
            <p:txBody>
              <a:bodyPr wrap="none" rtlCol="0">
                <a:spAutoFit/>
              </a:bodyPr>
              <a:lstStyle/>
              <a:p>
                <a:r>
                  <a:rPr lang="en-US" sz="1400" dirty="0" err="1"/>
                  <a:t>R</a:t>
                </a:r>
                <a:r>
                  <a:rPr lang="en-US" sz="1400" baseline="-25000" dirty="0" err="1"/>
                  <a:t>gate</a:t>
                </a:r>
                <a:endParaRPr lang="en-US" sz="1400" dirty="0"/>
              </a:p>
            </p:txBody>
          </p:sp>
          <p:sp>
            <p:nvSpPr>
              <p:cNvPr id="67" name="TextBox 66">
                <a:extLst>
                  <a:ext uri="{FF2B5EF4-FFF2-40B4-BE49-F238E27FC236}">
                    <a16:creationId xmlns:a16="http://schemas.microsoft.com/office/drawing/2014/main" id="{F3A84423-04BF-764E-96DB-94A5CD3C378A}"/>
                  </a:ext>
                </a:extLst>
              </p:cNvPr>
              <p:cNvSpPr txBox="1"/>
              <p:nvPr/>
            </p:nvSpPr>
            <p:spPr>
              <a:xfrm>
                <a:off x="7972352" y="1762556"/>
                <a:ext cx="491032" cy="307777"/>
              </a:xfrm>
              <a:prstGeom prst="rect">
                <a:avLst/>
              </a:prstGeom>
              <a:noFill/>
            </p:spPr>
            <p:txBody>
              <a:bodyPr wrap="none" rtlCol="0">
                <a:spAutoFit/>
              </a:bodyPr>
              <a:lstStyle/>
              <a:p>
                <a:r>
                  <a:rPr lang="en-US" sz="1400" dirty="0" err="1"/>
                  <a:t>R</a:t>
                </a:r>
                <a:r>
                  <a:rPr lang="en-US" sz="1400" baseline="-25000" dirty="0" err="1"/>
                  <a:t>gate</a:t>
                </a:r>
                <a:endParaRPr lang="en-US" sz="1400" dirty="0"/>
              </a:p>
            </p:txBody>
          </p:sp>
          <p:sp>
            <p:nvSpPr>
              <p:cNvPr id="68" name="TextBox 67">
                <a:extLst>
                  <a:ext uri="{FF2B5EF4-FFF2-40B4-BE49-F238E27FC236}">
                    <a16:creationId xmlns:a16="http://schemas.microsoft.com/office/drawing/2014/main" id="{B9F483E0-3833-6246-9E19-5DE17ADE363A}"/>
                  </a:ext>
                </a:extLst>
              </p:cNvPr>
              <p:cNvSpPr txBox="1"/>
              <p:nvPr/>
            </p:nvSpPr>
            <p:spPr>
              <a:xfrm>
                <a:off x="6967508" y="1942856"/>
                <a:ext cx="631776" cy="307777"/>
              </a:xfrm>
              <a:prstGeom prst="rect">
                <a:avLst/>
              </a:prstGeom>
              <a:noFill/>
            </p:spPr>
            <p:txBody>
              <a:bodyPr wrap="none" rtlCol="0">
                <a:spAutoFit/>
              </a:bodyPr>
              <a:lstStyle/>
              <a:p>
                <a:r>
                  <a:rPr lang="en-US" sz="1400" dirty="0"/>
                  <a:t>Driver</a:t>
                </a:r>
              </a:p>
            </p:txBody>
          </p:sp>
        </p:grpSp>
      </p:grpSp>
      <p:grpSp>
        <p:nvGrpSpPr>
          <p:cNvPr id="14" name="Group 13">
            <a:extLst>
              <a:ext uri="{FF2B5EF4-FFF2-40B4-BE49-F238E27FC236}">
                <a16:creationId xmlns:a16="http://schemas.microsoft.com/office/drawing/2014/main" id="{12F44DD9-689A-7C47-A05B-62C0B3083FB9}"/>
              </a:ext>
            </a:extLst>
          </p:cNvPr>
          <p:cNvGrpSpPr/>
          <p:nvPr/>
        </p:nvGrpSpPr>
        <p:grpSpPr>
          <a:xfrm>
            <a:off x="500845" y="1737766"/>
            <a:ext cx="4670692" cy="2516463"/>
            <a:chOff x="1282562" y="1510072"/>
            <a:chExt cx="4670692" cy="2516463"/>
          </a:xfrm>
        </p:grpSpPr>
        <p:cxnSp>
          <p:nvCxnSpPr>
            <p:cNvPr id="16" name="Straight Connector 15">
              <a:extLst>
                <a:ext uri="{FF2B5EF4-FFF2-40B4-BE49-F238E27FC236}">
                  <a16:creationId xmlns:a16="http://schemas.microsoft.com/office/drawing/2014/main" id="{EF5FEAF4-931C-EE4C-9091-93AEC262F79F}"/>
                </a:ext>
              </a:extLst>
            </p:cNvPr>
            <p:cNvCxnSpPr>
              <a:cxnSpLocks/>
            </p:cNvCxnSpPr>
            <p:nvPr/>
          </p:nvCxnSpPr>
          <p:spPr>
            <a:xfrm>
              <a:off x="1458559" y="1510072"/>
              <a:ext cx="3820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5AC08E2-9240-3847-B878-E7D647DFEF33}"/>
                </a:ext>
              </a:extLst>
            </p:cNvPr>
            <p:cNvGrpSpPr/>
            <p:nvPr/>
          </p:nvGrpSpPr>
          <p:grpSpPr>
            <a:xfrm>
              <a:off x="5098472" y="1514505"/>
              <a:ext cx="180111" cy="2500393"/>
              <a:chOff x="5098472" y="1514505"/>
              <a:chExt cx="180111" cy="2500393"/>
            </a:xfrm>
          </p:grpSpPr>
          <p:cxnSp>
            <p:nvCxnSpPr>
              <p:cNvPr id="56" name="Straight Connector 55">
                <a:extLst>
                  <a:ext uri="{FF2B5EF4-FFF2-40B4-BE49-F238E27FC236}">
                    <a16:creationId xmlns:a16="http://schemas.microsoft.com/office/drawing/2014/main" id="{88D40083-292C-994D-89AC-1EFDDAFC4A71}"/>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D83B09-E33E-3345-8F39-F3CA04BBA834}"/>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E585C1E-7D8C-B246-A245-874DB4B4155C}"/>
                  </a:ext>
                </a:extLst>
              </p:cNvPr>
              <p:cNvCxnSpPr>
                <a:cxnSpLocks/>
              </p:cNvCxnSpPr>
              <p:nvPr/>
            </p:nvCxnSpPr>
            <p:spPr>
              <a:xfrm flipH="1">
                <a:off x="5098473" y="201334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F5BE4E-EC18-9C4C-A925-2E4F092B6E6E}"/>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FDD7B30-8F28-4144-BAFC-6D7F596ABE0B}"/>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4AC75404-58F1-7945-B585-EAAD45BC1BAB}"/>
                </a:ext>
              </a:extLst>
            </p:cNvPr>
            <p:cNvCxnSpPr>
              <a:cxnSpLocks/>
            </p:cNvCxnSpPr>
            <p:nvPr/>
          </p:nvCxnSpPr>
          <p:spPr>
            <a:xfrm>
              <a:off x="1458559" y="4019331"/>
              <a:ext cx="38200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7203CA0-34A4-F043-9F43-9874F88BF7CC}"/>
                </a:ext>
              </a:extLst>
            </p:cNvPr>
            <p:cNvGrpSpPr/>
            <p:nvPr/>
          </p:nvGrpSpPr>
          <p:grpSpPr>
            <a:xfrm>
              <a:off x="4281608" y="1526142"/>
              <a:ext cx="180111" cy="2500393"/>
              <a:chOff x="5098472" y="1514505"/>
              <a:chExt cx="180111" cy="2500393"/>
            </a:xfrm>
          </p:grpSpPr>
          <p:cxnSp>
            <p:nvCxnSpPr>
              <p:cNvPr id="51" name="Straight Connector 50">
                <a:extLst>
                  <a:ext uri="{FF2B5EF4-FFF2-40B4-BE49-F238E27FC236}">
                    <a16:creationId xmlns:a16="http://schemas.microsoft.com/office/drawing/2014/main" id="{46EB2F0E-F495-D543-8739-CAF060196A98}"/>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AE48CC-5A4B-6849-A66E-0B3190586795}"/>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5B8DA8-EF7A-9A40-AF34-DF171408E501}"/>
                  </a:ext>
                </a:extLst>
              </p:cNvPr>
              <p:cNvCxnSpPr>
                <a:cxnSpLocks/>
              </p:cNvCxnSpPr>
              <p:nvPr/>
            </p:nvCxnSpPr>
            <p:spPr>
              <a:xfrm flipH="1">
                <a:off x="5098473" y="1995054"/>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8C0C81E-2C27-DA4F-BD2E-ABF6436C0D5F}"/>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CCC236-F846-B547-BD30-A8FF27786BFA}"/>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625127C-B03D-A440-947C-042AEC5BFC7E}"/>
                </a:ext>
              </a:extLst>
            </p:cNvPr>
            <p:cNvGrpSpPr/>
            <p:nvPr/>
          </p:nvGrpSpPr>
          <p:grpSpPr>
            <a:xfrm>
              <a:off x="3402671" y="1526142"/>
              <a:ext cx="180111" cy="2500393"/>
              <a:chOff x="5098472" y="1514505"/>
              <a:chExt cx="180111" cy="2500393"/>
            </a:xfrm>
          </p:grpSpPr>
          <p:cxnSp>
            <p:nvCxnSpPr>
              <p:cNvPr id="46" name="Straight Connector 45">
                <a:extLst>
                  <a:ext uri="{FF2B5EF4-FFF2-40B4-BE49-F238E27FC236}">
                    <a16:creationId xmlns:a16="http://schemas.microsoft.com/office/drawing/2014/main" id="{26CAE094-EC9A-FD46-B154-ABC61B9C03CE}"/>
                  </a:ext>
                </a:extLst>
              </p:cNvPr>
              <p:cNvCxnSpPr>
                <a:cxnSpLocks/>
              </p:cNvCxnSpPr>
              <p:nvPr/>
            </p:nvCxnSpPr>
            <p:spPr>
              <a:xfrm>
                <a:off x="5278582" y="1514505"/>
                <a:ext cx="0" cy="51269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EDCFEA-2FBB-C246-A9D1-1887DF758677}"/>
                  </a:ext>
                </a:extLst>
              </p:cNvPr>
              <p:cNvCxnSpPr>
                <a:cxnSpLocks/>
              </p:cNvCxnSpPr>
              <p:nvPr/>
            </p:nvCxnSpPr>
            <p:spPr>
              <a:xfrm>
                <a:off x="5278583" y="2202798"/>
                <a:ext cx="0" cy="1109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6E91DE-B0A2-E34B-889B-02FCCE00780A}"/>
                  </a:ext>
                </a:extLst>
              </p:cNvPr>
              <p:cNvCxnSpPr>
                <a:cxnSpLocks/>
              </p:cNvCxnSpPr>
              <p:nvPr/>
            </p:nvCxnSpPr>
            <p:spPr>
              <a:xfrm flipH="1">
                <a:off x="5098473" y="1995054"/>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AC2565F-0BF1-1A46-B609-E5A058A86AFA}"/>
                  </a:ext>
                </a:extLst>
              </p:cNvPr>
              <p:cNvCxnSpPr>
                <a:cxnSpLocks/>
              </p:cNvCxnSpPr>
              <p:nvPr/>
            </p:nvCxnSpPr>
            <p:spPr>
              <a:xfrm>
                <a:off x="5278582" y="3502206"/>
                <a:ext cx="0" cy="512692"/>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6B5BD7-C418-4245-8A19-5C92C63C0823}"/>
                  </a:ext>
                </a:extLst>
              </p:cNvPr>
              <p:cNvCxnSpPr>
                <a:cxnSpLocks/>
              </p:cNvCxnSpPr>
              <p:nvPr/>
            </p:nvCxnSpPr>
            <p:spPr>
              <a:xfrm flipH="1">
                <a:off x="5098472" y="3294462"/>
                <a:ext cx="180110" cy="18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FD9F950-E93D-974A-9715-F10EEF93ED92}"/>
                </a:ext>
              </a:extLst>
            </p:cNvPr>
            <p:cNvGrpSpPr/>
            <p:nvPr/>
          </p:nvGrpSpPr>
          <p:grpSpPr>
            <a:xfrm>
              <a:off x="1971156" y="1525467"/>
              <a:ext cx="369404" cy="2487887"/>
              <a:chOff x="1957602" y="1526142"/>
              <a:chExt cx="369404" cy="2487887"/>
            </a:xfrm>
          </p:grpSpPr>
          <p:cxnSp>
            <p:nvCxnSpPr>
              <p:cNvPr id="42" name="Straight Connector 41">
                <a:extLst>
                  <a:ext uri="{FF2B5EF4-FFF2-40B4-BE49-F238E27FC236}">
                    <a16:creationId xmlns:a16="http://schemas.microsoft.com/office/drawing/2014/main" id="{BE4A3395-110F-264F-BBE6-6435BA522945}"/>
                  </a:ext>
                </a:extLst>
              </p:cNvPr>
              <p:cNvCxnSpPr>
                <a:cxnSpLocks/>
              </p:cNvCxnSpPr>
              <p:nvPr/>
            </p:nvCxnSpPr>
            <p:spPr>
              <a:xfrm>
                <a:off x="2162414" y="1526142"/>
                <a:ext cx="0" cy="1089042"/>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8D63EB-5CB6-C84C-BB59-9D2847C37BF3}"/>
                  </a:ext>
                </a:extLst>
              </p:cNvPr>
              <p:cNvCxnSpPr>
                <a:cxnSpLocks/>
              </p:cNvCxnSpPr>
              <p:nvPr/>
            </p:nvCxnSpPr>
            <p:spPr>
              <a:xfrm flipH="1">
                <a:off x="1957603" y="2615184"/>
                <a:ext cx="3694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FF5C1C-CBD3-8943-B96E-C604AC17219E}"/>
                  </a:ext>
                </a:extLst>
              </p:cNvPr>
              <p:cNvCxnSpPr>
                <a:cxnSpLocks/>
              </p:cNvCxnSpPr>
              <p:nvPr/>
            </p:nvCxnSpPr>
            <p:spPr>
              <a:xfrm flipH="1">
                <a:off x="1957602" y="2739486"/>
                <a:ext cx="3694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DCD108-5AD1-D64D-9218-6F648EB99D75}"/>
                  </a:ext>
                </a:extLst>
              </p:cNvPr>
              <p:cNvCxnSpPr>
                <a:cxnSpLocks/>
              </p:cNvCxnSpPr>
              <p:nvPr/>
            </p:nvCxnSpPr>
            <p:spPr>
              <a:xfrm>
                <a:off x="2142303" y="2739486"/>
                <a:ext cx="0" cy="1274543"/>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427CEDB7-8E75-4E49-A4C4-8C9FCD430CB5}"/>
                </a:ext>
              </a:extLst>
            </p:cNvPr>
            <p:cNvCxnSpPr>
              <a:cxnSpLocks/>
            </p:cNvCxnSpPr>
            <p:nvPr/>
          </p:nvCxnSpPr>
          <p:spPr>
            <a:xfrm>
              <a:off x="1487373" y="1526142"/>
              <a:ext cx="0" cy="110685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43B321-0548-7742-92C0-E0D285F2C895}"/>
                </a:ext>
              </a:extLst>
            </p:cNvPr>
            <p:cNvCxnSpPr>
              <a:cxnSpLocks/>
            </p:cNvCxnSpPr>
            <p:nvPr/>
          </p:nvCxnSpPr>
          <p:spPr>
            <a:xfrm flipH="1">
              <a:off x="1282562" y="2632992"/>
              <a:ext cx="3694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5E2605-5AED-4242-80BD-A0F4EC203468}"/>
                </a:ext>
              </a:extLst>
            </p:cNvPr>
            <p:cNvCxnSpPr>
              <a:cxnSpLocks/>
            </p:cNvCxnSpPr>
            <p:nvPr/>
          </p:nvCxnSpPr>
          <p:spPr>
            <a:xfrm flipH="1">
              <a:off x="1367746" y="2727214"/>
              <a:ext cx="2048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A75F46-8D56-5143-BEF9-5806BD8C63FD}"/>
                </a:ext>
              </a:extLst>
            </p:cNvPr>
            <p:cNvCxnSpPr>
              <a:cxnSpLocks/>
            </p:cNvCxnSpPr>
            <p:nvPr/>
          </p:nvCxnSpPr>
          <p:spPr>
            <a:xfrm>
              <a:off x="1467262" y="2739486"/>
              <a:ext cx="0" cy="1274543"/>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8" name="Teardrop 27">
              <a:extLst>
                <a:ext uri="{FF2B5EF4-FFF2-40B4-BE49-F238E27FC236}">
                  <a16:creationId xmlns:a16="http://schemas.microsoft.com/office/drawing/2014/main" id="{0EB78E53-4705-5546-9611-4782D2342A24}"/>
                </a:ext>
              </a:extLst>
            </p:cNvPr>
            <p:cNvSpPr/>
            <p:nvPr/>
          </p:nvSpPr>
          <p:spPr>
            <a:xfrm rot="10001162">
              <a:off x="4928375" y="3200052"/>
              <a:ext cx="739079" cy="744146"/>
            </a:xfrm>
            <a:prstGeom prst="teardrop">
              <a:avLst>
                <a:gd name="adj" fmla="val 145920"/>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FFA024EF-A73D-954D-B6E1-345F165D1B29}"/>
                </a:ext>
              </a:extLst>
            </p:cNvPr>
            <p:cNvCxnSpPr>
              <a:cxnSpLocks/>
            </p:cNvCxnSpPr>
            <p:nvPr/>
          </p:nvCxnSpPr>
          <p:spPr>
            <a:xfrm>
              <a:off x="3582781" y="2597210"/>
              <a:ext cx="2370473"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52E2B7-10A7-434B-B3B4-0BE1698F40EF}"/>
                </a:ext>
              </a:extLst>
            </p:cNvPr>
            <p:cNvCxnSpPr>
              <a:cxnSpLocks/>
            </p:cNvCxnSpPr>
            <p:nvPr/>
          </p:nvCxnSpPr>
          <p:spPr>
            <a:xfrm>
              <a:off x="4461718" y="2769411"/>
              <a:ext cx="1491536"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67BD01-2EA4-644F-9024-5AB65AB7F267}"/>
                </a:ext>
              </a:extLst>
            </p:cNvPr>
            <p:cNvCxnSpPr>
              <a:cxnSpLocks/>
            </p:cNvCxnSpPr>
            <p:nvPr/>
          </p:nvCxnSpPr>
          <p:spPr>
            <a:xfrm>
              <a:off x="5275098" y="2914202"/>
              <a:ext cx="678156"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EF5FF7B-3A6E-3340-957A-B590384FDFE1}"/>
                </a:ext>
              </a:extLst>
            </p:cNvPr>
            <p:cNvSpPr txBox="1"/>
            <p:nvPr/>
          </p:nvSpPr>
          <p:spPr>
            <a:xfrm rot="16200000">
              <a:off x="1447169" y="2544146"/>
              <a:ext cx="724878" cy="307777"/>
            </a:xfrm>
            <a:prstGeom prst="rect">
              <a:avLst/>
            </a:prstGeom>
            <a:noFill/>
          </p:spPr>
          <p:txBody>
            <a:bodyPr wrap="none" rtlCol="0">
              <a:spAutoFit/>
            </a:bodyPr>
            <a:lstStyle/>
            <a:p>
              <a:r>
                <a:rPr lang="en-US" sz="1400" dirty="0"/>
                <a:t>DC Link</a:t>
              </a:r>
            </a:p>
          </p:txBody>
        </p:sp>
        <p:sp>
          <p:nvSpPr>
            <p:cNvPr id="33" name="Oval 32">
              <a:extLst>
                <a:ext uri="{FF2B5EF4-FFF2-40B4-BE49-F238E27FC236}">
                  <a16:creationId xmlns:a16="http://schemas.microsoft.com/office/drawing/2014/main" id="{09CF560E-72BE-624F-AFD5-968F1A430918}"/>
                </a:ext>
              </a:extLst>
            </p:cNvPr>
            <p:cNvSpPr/>
            <p:nvPr/>
          </p:nvSpPr>
          <p:spPr>
            <a:xfrm>
              <a:off x="3197621" y="1845680"/>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9E4DFB44-2F42-AE45-8F5C-3478A670FFCC}"/>
                </a:ext>
              </a:extLst>
            </p:cNvPr>
            <p:cNvSpPr/>
            <p:nvPr/>
          </p:nvSpPr>
          <p:spPr>
            <a:xfrm>
              <a:off x="4067689" y="1834675"/>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35" name="Oval 34">
              <a:extLst>
                <a:ext uri="{FF2B5EF4-FFF2-40B4-BE49-F238E27FC236}">
                  <a16:creationId xmlns:a16="http://schemas.microsoft.com/office/drawing/2014/main" id="{51C82E17-9794-FC4E-97AC-34513E672A5C}"/>
                </a:ext>
              </a:extLst>
            </p:cNvPr>
            <p:cNvSpPr/>
            <p:nvPr/>
          </p:nvSpPr>
          <p:spPr>
            <a:xfrm>
              <a:off x="4918103" y="1834675"/>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36" name="Oval 35">
              <a:extLst>
                <a:ext uri="{FF2B5EF4-FFF2-40B4-BE49-F238E27FC236}">
                  <a16:creationId xmlns:a16="http://schemas.microsoft.com/office/drawing/2014/main" id="{E8C7A50E-9CB9-DB49-A4FC-71769ADB37EA}"/>
                </a:ext>
              </a:extLst>
            </p:cNvPr>
            <p:cNvSpPr/>
            <p:nvPr/>
          </p:nvSpPr>
          <p:spPr>
            <a:xfrm>
              <a:off x="3191620" y="3075676"/>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37" name="Oval 36">
              <a:extLst>
                <a:ext uri="{FF2B5EF4-FFF2-40B4-BE49-F238E27FC236}">
                  <a16:creationId xmlns:a16="http://schemas.microsoft.com/office/drawing/2014/main" id="{2F978613-A695-8643-B892-E7BA01E1DA7F}"/>
                </a:ext>
              </a:extLst>
            </p:cNvPr>
            <p:cNvSpPr/>
            <p:nvPr/>
          </p:nvSpPr>
          <p:spPr>
            <a:xfrm>
              <a:off x="4061688" y="3064671"/>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38" name="Oval 37">
              <a:extLst>
                <a:ext uri="{FF2B5EF4-FFF2-40B4-BE49-F238E27FC236}">
                  <a16:creationId xmlns:a16="http://schemas.microsoft.com/office/drawing/2014/main" id="{CB00F774-CE22-4446-8104-D7494C91666F}"/>
                </a:ext>
              </a:extLst>
            </p:cNvPr>
            <p:cNvSpPr/>
            <p:nvPr/>
          </p:nvSpPr>
          <p:spPr>
            <a:xfrm>
              <a:off x="4912102" y="3064671"/>
              <a:ext cx="224042" cy="2240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39" name="TextBox 38">
              <a:extLst>
                <a:ext uri="{FF2B5EF4-FFF2-40B4-BE49-F238E27FC236}">
                  <a16:creationId xmlns:a16="http://schemas.microsoft.com/office/drawing/2014/main" id="{0C2C7611-0C37-3141-B49C-2E7B5929E05F}"/>
                </a:ext>
              </a:extLst>
            </p:cNvPr>
            <p:cNvSpPr txBox="1"/>
            <p:nvPr/>
          </p:nvSpPr>
          <p:spPr>
            <a:xfrm>
              <a:off x="3219486" y="2384511"/>
              <a:ext cx="347788" cy="307777"/>
            </a:xfrm>
            <a:prstGeom prst="rect">
              <a:avLst/>
            </a:prstGeom>
            <a:noFill/>
          </p:spPr>
          <p:txBody>
            <a:bodyPr wrap="none" rtlCol="0">
              <a:spAutoFit/>
            </a:bodyPr>
            <a:lstStyle/>
            <a:p>
              <a:r>
                <a:rPr lang="en-US" sz="1400" dirty="0"/>
                <a:t>V</a:t>
              </a:r>
              <a:r>
                <a:rPr lang="en-US" sz="1400" baseline="-25000" dirty="0"/>
                <a:t>A</a:t>
              </a:r>
              <a:endParaRPr lang="en-US" sz="1400" dirty="0"/>
            </a:p>
          </p:txBody>
        </p:sp>
        <p:sp>
          <p:nvSpPr>
            <p:cNvPr id="40" name="TextBox 39">
              <a:extLst>
                <a:ext uri="{FF2B5EF4-FFF2-40B4-BE49-F238E27FC236}">
                  <a16:creationId xmlns:a16="http://schemas.microsoft.com/office/drawing/2014/main" id="{E190D42D-5F34-C944-B784-F96C10189152}"/>
                </a:ext>
              </a:extLst>
            </p:cNvPr>
            <p:cNvSpPr txBox="1"/>
            <p:nvPr/>
          </p:nvSpPr>
          <p:spPr>
            <a:xfrm>
              <a:off x="4111836" y="2613252"/>
              <a:ext cx="352982" cy="307777"/>
            </a:xfrm>
            <a:prstGeom prst="rect">
              <a:avLst/>
            </a:prstGeom>
            <a:noFill/>
          </p:spPr>
          <p:txBody>
            <a:bodyPr wrap="none" rtlCol="0">
              <a:spAutoFit/>
            </a:bodyPr>
            <a:lstStyle/>
            <a:p>
              <a:r>
                <a:rPr lang="en-US" sz="1400" dirty="0"/>
                <a:t>V</a:t>
              </a:r>
              <a:r>
                <a:rPr lang="en-US" sz="1400" baseline="-25000" dirty="0"/>
                <a:t>B</a:t>
              </a:r>
              <a:endParaRPr lang="en-US" sz="1400" dirty="0"/>
            </a:p>
          </p:txBody>
        </p:sp>
        <p:sp>
          <p:nvSpPr>
            <p:cNvPr id="41" name="TextBox 40">
              <a:extLst>
                <a:ext uri="{FF2B5EF4-FFF2-40B4-BE49-F238E27FC236}">
                  <a16:creationId xmlns:a16="http://schemas.microsoft.com/office/drawing/2014/main" id="{244B9D15-4053-6A4D-A847-1A4E0625E5EF}"/>
                </a:ext>
              </a:extLst>
            </p:cNvPr>
            <p:cNvSpPr txBox="1"/>
            <p:nvPr/>
          </p:nvSpPr>
          <p:spPr>
            <a:xfrm>
              <a:off x="4916458" y="2767140"/>
              <a:ext cx="349776" cy="307777"/>
            </a:xfrm>
            <a:prstGeom prst="rect">
              <a:avLst/>
            </a:prstGeom>
            <a:noFill/>
          </p:spPr>
          <p:txBody>
            <a:bodyPr wrap="none" rtlCol="0">
              <a:spAutoFit/>
            </a:bodyPr>
            <a:lstStyle/>
            <a:p>
              <a:r>
                <a:rPr lang="en-US" sz="1400" dirty="0"/>
                <a:t>V</a:t>
              </a:r>
              <a:r>
                <a:rPr lang="en-US" sz="1400" baseline="-25000" dirty="0"/>
                <a:t>C</a:t>
              </a:r>
              <a:endParaRPr lang="en-US" sz="1400" dirty="0"/>
            </a:p>
          </p:txBody>
        </p:sp>
      </p:grpSp>
    </p:spTree>
    <p:extLst>
      <p:ext uri="{BB962C8B-B14F-4D97-AF65-F5344CB8AC3E}">
        <p14:creationId xmlns:p14="http://schemas.microsoft.com/office/powerpoint/2010/main" val="2129499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Parallel MOSFET</a:t>
            </a:r>
          </a:p>
        </p:txBody>
      </p:sp>
      <p:sp>
        <p:nvSpPr>
          <p:cNvPr id="114" name="Textfeld 10">
            <a:extLst>
              <a:ext uri="{FF2B5EF4-FFF2-40B4-BE49-F238E27FC236}">
                <a16:creationId xmlns:a16="http://schemas.microsoft.com/office/drawing/2014/main" id="{89EA3117-6F4B-D644-8A89-90A698C6F3B9}"/>
              </a:ext>
            </a:extLst>
          </p:cNvPr>
          <p:cNvSpPr txBox="1"/>
          <p:nvPr/>
        </p:nvSpPr>
        <p:spPr>
          <a:xfrm flipH="1">
            <a:off x="-1" y="2043740"/>
            <a:ext cx="5885645" cy="830997"/>
          </a:xfrm>
          <a:prstGeom prst="rect">
            <a:avLst/>
          </a:prstGeom>
          <a:noFill/>
        </p:spPr>
        <p:txBody>
          <a:bodyPr wrap="square" rtlCol="0">
            <a:spAutoFit/>
          </a:bodyPr>
          <a:lstStyle/>
          <a:p>
            <a:r>
              <a:rPr lang="en-US" sz="1600" b="0" spc="300" dirty="0"/>
              <a:t>By comparing multiple available MOSFETs from different manufactures of rating 60V </a:t>
            </a:r>
            <a:r>
              <a:rPr lang="en-US" sz="1600" spc="300" dirty="0"/>
              <a:t>and 80V for 300A. </a:t>
            </a:r>
            <a:endParaRPr lang="en-US" sz="1600" b="0" spc="300" dirty="0"/>
          </a:p>
        </p:txBody>
      </p:sp>
      <p:pic>
        <p:nvPicPr>
          <p:cNvPr id="4" name="Picture 3">
            <a:extLst>
              <a:ext uri="{FF2B5EF4-FFF2-40B4-BE49-F238E27FC236}">
                <a16:creationId xmlns:a16="http://schemas.microsoft.com/office/drawing/2014/main" id="{1A0E6BBA-A938-2A48-A1DF-C02F8FB97538}"/>
              </a:ext>
            </a:extLst>
          </p:cNvPr>
          <p:cNvPicPr>
            <a:picLocks noChangeAspect="1"/>
          </p:cNvPicPr>
          <p:nvPr/>
        </p:nvPicPr>
        <p:blipFill>
          <a:blip r:embed="rId3"/>
          <a:stretch>
            <a:fillRect/>
          </a:stretch>
        </p:blipFill>
        <p:spPr>
          <a:xfrm>
            <a:off x="5885644" y="2043740"/>
            <a:ext cx="6123614" cy="3285064"/>
          </a:xfrm>
          <a:prstGeom prst="rect">
            <a:avLst/>
          </a:prstGeom>
        </p:spPr>
      </p:pic>
      <p:sp>
        <p:nvSpPr>
          <p:cNvPr id="115" name="Textfeld 10">
            <a:extLst>
              <a:ext uri="{FF2B5EF4-FFF2-40B4-BE49-F238E27FC236}">
                <a16:creationId xmlns:a16="http://schemas.microsoft.com/office/drawing/2014/main" id="{A55547D6-71F9-4845-9F01-49FEAE995B3F}"/>
              </a:ext>
            </a:extLst>
          </p:cNvPr>
          <p:cNvSpPr txBox="1"/>
          <p:nvPr/>
        </p:nvSpPr>
        <p:spPr>
          <a:xfrm flipH="1">
            <a:off x="-1" y="3073802"/>
            <a:ext cx="5835147" cy="1815882"/>
          </a:xfrm>
          <a:prstGeom prst="rect">
            <a:avLst/>
          </a:prstGeom>
          <a:noFill/>
        </p:spPr>
        <p:txBody>
          <a:bodyPr wrap="square" rtlCol="0">
            <a:spAutoFit/>
          </a:bodyPr>
          <a:lstStyle/>
          <a:p>
            <a:r>
              <a:rPr lang="en-US" sz="1600" spc="300" dirty="0"/>
              <a:t>Based on the obtained SPICE model simulation IPT007N06N and IPT012N08N5 are the most suitable MOSFETS. But, due to </a:t>
            </a:r>
            <a:r>
              <a:rPr lang="en-US" sz="1600" spc="300" dirty="0">
                <a:solidFill>
                  <a:srgbClr val="FF0000"/>
                </a:solidFill>
              </a:rPr>
              <a:t>IPT012N08N5</a:t>
            </a:r>
            <a:r>
              <a:rPr lang="en-US" sz="1600" spc="300" dirty="0"/>
              <a:t> higher drain-source voltage of 80V, it can ensure a better safety margin that occurs in turn off transition of the MOSFETs. </a:t>
            </a:r>
          </a:p>
        </p:txBody>
      </p:sp>
    </p:spTree>
    <p:extLst>
      <p:ext uri="{BB962C8B-B14F-4D97-AF65-F5344CB8AC3E}">
        <p14:creationId xmlns:p14="http://schemas.microsoft.com/office/powerpoint/2010/main" val="210349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MOSFET loss calculation</a:t>
            </a:r>
          </a:p>
        </p:txBody>
      </p:sp>
      <p:graphicFrame>
        <p:nvGraphicFramePr>
          <p:cNvPr id="5" name="Table 4">
            <a:extLst>
              <a:ext uri="{FF2B5EF4-FFF2-40B4-BE49-F238E27FC236}">
                <a16:creationId xmlns:a16="http://schemas.microsoft.com/office/drawing/2014/main" id="{C9CA8B36-99E7-4C4E-97F4-2316BCAA0121}"/>
              </a:ext>
            </a:extLst>
          </p:cNvPr>
          <p:cNvGraphicFramePr>
            <a:graphicFrameLocks noGrp="1"/>
          </p:cNvGraphicFramePr>
          <p:nvPr/>
        </p:nvGraphicFramePr>
        <p:xfrm>
          <a:off x="458750" y="1346748"/>
          <a:ext cx="4873104" cy="2462249"/>
        </p:xfrm>
        <a:graphic>
          <a:graphicData uri="http://schemas.openxmlformats.org/drawingml/2006/table">
            <a:tbl>
              <a:tblPr firstRow="1" bandRow="1">
                <a:tableStyleId>{5C22544A-7EE6-4342-B048-85BDC9FD1C3A}</a:tableStyleId>
              </a:tblPr>
              <a:tblGrid>
                <a:gridCol w="3008482">
                  <a:extLst>
                    <a:ext uri="{9D8B030D-6E8A-4147-A177-3AD203B41FA5}">
                      <a16:colId xmlns:a16="http://schemas.microsoft.com/office/drawing/2014/main" val="3286011944"/>
                    </a:ext>
                  </a:extLst>
                </a:gridCol>
                <a:gridCol w="978350">
                  <a:extLst>
                    <a:ext uri="{9D8B030D-6E8A-4147-A177-3AD203B41FA5}">
                      <a16:colId xmlns:a16="http://schemas.microsoft.com/office/drawing/2014/main" val="1976365796"/>
                    </a:ext>
                  </a:extLst>
                </a:gridCol>
                <a:gridCol w="886272">
                  <a:extLst>
                    <a:ext uri="{9D8B030D-6E8A-4147-A177-3AD203B41FA5}">
                      <a16:colId xmlns:a16="http://schemas.microsoft.com/office/drawing/2014/main" val="3443767259"/>
                    </a:ext>
                  </a:extLst>
                </a:gridCol>
              </a:tblGrid>
              <a:tr h="307901">
                <a:tc gridSpan="3">
                  <a:txBody>
                    <a:bodyPr/>
                    <a:lstStyle/>
                    <a:p>
                      <a:r>
                        <a:rPr lang="en-US" sz="1600" dirty="0"/>
                        <a:t>Operating Condition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14174169"/>
                  </a:ext>
                </a:extLst>
              </a:tr>
              <a:tr h="307901">
                <a:tc>
                  <a:txBody>
                    <a:bodyPr/>
                    <a:lstStyle/>
                    <a:p>
                      <a:endParaRPr lang="en-US" sz="1600" b="1" dirty="0"/>
                    </a:p>
                  </a:txBody>
                  <a:tcPr/>
                </a:tc>
                <a:tc>
                  <a:txBody>
                    <a:bodyPr/>
                    <a:lstStyle/>
                    <a:p>
                      <a:r>
                        <a:rPr lang="en-US" sz="1600" b="1" dirty="0"/>
                        <a:t>Values</a:t>
                      </a:r>
                    </a:p>
                  </a:txBody>
                  <a:tcPr/>
                </a:tc>
                <a:tc>
                  <a:txBody>
                    <a:bodyPr/>
                    <a:lstStyle/>
                    <a:p>
                      <a:r>
                        <a:rPr lang="en-US" sz="1600" b="1" dirty="0"/>
                        <a:t>Unit</a:t>
                      </a:r>
                    </a:p>
                  </a:txBody>
                  <a:tcPr/>
                </a:tc>
                <a:extLst>
                  <a:ext uri="{0D108BD9-81ED-4DB2-BD59-A6C34878D82A}">
                    <a16:rowId xmlns:a16="http://schemas.microsoft.com/office/drawing/2014/main" val="3179096466"/>
                  </a:ext>
                </a:extLst>
              </a:tr>
              <a:tr h="450569">
                <a:tc>
                  <a:txBody>
                    <a:bodyPr/>
                    <a:lstStyle/>
                    <a:p>
                      <a:r>
                        <a:rPr lang="en-US" sz="1600" dirty="0"/>
                        <a:t>DC link voltage (V</a:t>
                      </a:r>
                      <a:r>
                        <a:rPr lang="en-US" sz="1600" baseline="-25000" dirty="0"/>
                        <a:t>DC</a:t>
                      </a:r>
                      <a:r>
                        <a:rPr lang="en-US" sz="1600" dirty="0"/>
                        <a:t>)</a:t>
                      </a:r>
                    </a:p>
                  </a:txBody>
                  <a:tcPr/>
                </a:tc>
                <a:tc>
                  <a:txBody>
                    <a:bodyPr/>
                    <a:lstStyle/>
                    <a:p>
                      <a:r>
                        <a:rPr lang="en-US" sz="1600" dirty="0"/>
                        <a:t>36</a:t>
                      </a:r>
                    </a:p>
                  </a:txBody>
                  <a:tcPr/>
                </a:tc>
                <a:tc>
                  <a:txBody>
                    <a:bodyPr/>
                    <a:lstStyle/>
                    <a:p>
                      <a:r>
                        <a:rPr lang="en-US" sz="1600" dirty="0"/>
                        <a:t>V</a:t>
                      </a:r>
                    </a:p>
                  </a:txBody>
                  <a:tcPr/>
                </a:tc>
                <a:extLst>
                  <a:ext uri="{0D108BD9-81ED-4DB2-BD59-A6C34878D82A}">
                    <a16:rowId xmlns:a16="http://schemas.microsoft.com/office/drawing/2014/main" val="4276167052"/>
                  </a:ext>
                </a:extLst>
              </a:tr>
              <a:tr h="307901">
                <a:tc>
                  <a:txBody>
                    <a:bodyPr/>
                    <a:lstStyle/>
                    <a:p>
                      <a:r>
                        <a:rPr lang="en-US" sz="1600" dirty="0"/>
                        <a:t>Power Rating</a:t>
                      </a:r>
                    </a:p>
                  </a:txBody>
                  <a:tcPr/>
                </a:tc>
                <a:tc>
                  <a:txBody>
                    <a:bodyPr/>
                    <a:lstStyle/>
                    <a:p>
                      <a:r>
                        <a:rPr lang="en-US" sz="1600" dirty="0"/>
                        <a:t>7.3</a:t>
                      </a:r>
                    </a:p>
                  </a:txBody>
                  <a:tcPr/>
                </a:tc>
                <a:tc>
                  <a:txBody>
                    <a:bodyPr/>
                    <a:lstStyle/>
                    <a:p>
                      <a:r>
                        <a:rPr lang="en-US" sz="1600" dirty="0"/>
                        <a:t>kW</a:t>
                      </a:r>
                    </a:p>
                  </a:txBody>
                  <a:tcPr/>
                </a:tc>
                <a:extLst>
                  <a:ext uri="{0D108BD9-81ED-4DB2-BD59-A6C34878D82A}">
                    <a16:rowId xmlns:a16="http://schemas.microsoft.com/office/drawing/2014/main" val="3405482590"/>
                  </a:ext>
                </a:extLst>
              </a:tr>
              <a:tr h="307901">
                <a:tc>
                  <a:txBody>
                    <a:bodyPr/>
                    <a:lstStyle/>
                    <a:p>
                      <a:r>
                        <a:rPr lang="en-US" sz="1600" dirty="0"/>
                        <a:t>RMS current (I</a:t>
                      </a:r>
                      <a:r>
                        <a:rPr lang="en-US" sz="1600" baseline="-25000" dirty="0"/>
                        <a:t>RMS</a:t>
                      </a:r>
                      <a:r>
                        <a:rPr lang="en-US" sz="1600" dirty="0"/>
                        <a:t>)</a:t>
                      </a:r>
                    </a:p>
                  </a:txBody>
                  <a:tcPr/>
                </a:tc>
                <a:tc>
                  <a:txBody>
                    <a:bodyPr/>
                    <a:lstStyle/>
                    <a:p>
                      <a:r>
                        <a:rPr lang="en-US" sz="1600" dirty="0"/>
                        <a:t>263</a:t>
                      </a:r>
                    </a:p>
                  </a:txBody>
                  <a:tcPr/>
                </a:tc>
                <a:tc>
                  <a:txBody>
                    <a:bodyPr/>
                    <a:lstStyle/>
                    <a:p>
                      <a:r>
                        <a:rPr lang="en-US" sz="1600" dirty="0"/>
                        <a:t>A</a:t>
                      </a:r>
                    </a:p>
                  </a:txBody>
                  <a:tcPr/>
                </a:tc>
                <a:extLst>
                  <a:ext uri="{0D108BD9-81ED-4DB2-BD59-A6C34878D82A}">
                    <a16:rowId xmlns:a16="http://schemas.microsoft.com/office/drawing/2014/main" val="2412293039"/>
                  </a:ext>
                </a:extLst>
              </a:tr>
              <a:tr h="307901">
                <a:tc>
                  <a:txBody>
                    <a:bodyPr/>
                    <a:lstStyle/>
                    <a:p>
                      <a:r>
                        <a:rPr lang="en-US" sz="1600" dirty="0"/>
                        <a:t>Peak current (</a:t>
                      </a:r>
                      <a:r>
                        <a:rPr lang="en-US" sz="1600" dirty="0" err="1"/>
                        <a:t>I</a:t>
                      </a:r>
                      <a:r>
                        <a:rPr lang="en-US" sz="1600" baseline="-25000" dirty="0" err="1"/>
                        <a:t>pk</a:t>
                      </a:r>
                      <a:r>
                        <a:rPr lang="en-US" sz="1600" dirty="0"/>
                        <a:t>)</a:t>
                      </a:r>
                    </a:p>
                  </a:txBody>
                  <a:tcPr/>
                </a:tc>
                <a:tc>
                  <a:txBody>
                    <a:bodyPr/>
                    <a:lstStyle/>
                    <a:p>
                      <a:r>
                        <a:rPr lang="en-US" sz="1600" dirty="0"/>
                        <a:t>371</a:t>
                      </a:r>
                    </a:p>
                  </a:txBody>
                  <a:tcPr/>
                </a:tc>
                <a:tc>
                  <a:txBody>
                    <a:bodyPr/>
                    <a:lstStyle/>
                    <a:p>
                      <a:r>
                        <a:rPr lang="en-US" sz="1600" dirty="0"/>
                        <a:t>A</a:t>
                      </a:r>
                    </a:p>
                  </a:txBody>
                  <a:tcPr/>
                </a:tc>
                <a:extLst>
                  <a:ext uri="{0D108BD9-81ED-4DB2-BD59-A6C34878D82A}">
                    <a16:rowId xmlns:a16="http://schemas.microsoft.com/office/drawing/2014/main" val="2671933707"/>
                  </a:ext>
                </a:extLst>
              </a:tr>
              <a:tr h="307901">
                <a:tc>
                  <a:txBody>
                    <a:bodyPr/>
                    <a:lstStyle/>
                    <a:p>
                      <a:r>
                        <a:rPr lang="en-US" sz="1600" dirty="0"/>
                        <a:t>Switching Frequency (</a:t>
                      </a:r>
                      <a:r>
                        <a:rPr lang="en-US" sz="1600" dirty="0" err="1"/>
                        <a:t>f</a:t>
                      </a:r>
                      <a:r>
                        <a:rPr lang="en-US" sz="1600" baseline="-25000" dirty="0" err="1"/>
                        <a:t>sw</a:t>
                      </a:r>
                      <a:r>
                        <a:rPr lang="en-US" sz="1600" dirty="0"/>
                        <a:t>)</a:t>
                      </a:r>
                    </a:p>
                  </a:txBody>
                  <a:tcPr/>
                </a:tc>
                <a:tc>
                  <a:txBody>
                    <a:bodyPr/>
                    <a:lstStyle/>
                    <a:p>
                      <a:r>
                        <a:rPr lang="en-US" sz="1600" dirty="0"/>
                        <a:t>20</a:t>
                      </a:r>
                    </a:p>
                  </a:txBody>
                  <a:tcPr/>
                </a:tc>
                <a:tc>
                  <a:txBody>
                    <a:bodyPr/>
                    <a:lstStyle/>
                    <a:p>
                      <a:r>
                        <a:rPr lang="en-US" sz="1600" dirty="0"/>
                        <a:t>kHz</a:t>
                      </a:r>
                    </a:p>
                  </a:txBody>
                  <a:tcPr/>
                </a:tc>
                <a:extLst>
                  <a:ext uri="{0D108BD9-81ED-4DB2-BD59-A6C34878D82A}">
                    <a16:rowId xmlns:a16="http://schemas.microsoft.com/office/drawing/2014/main" val="3853869377"/>
                  </a:ext>
                </a:extLst>
              </a:tr>
            </a:tbl>
          </a:graphicData>
        </a:graphic>
      </p:graphicFrame>
      <p:graphicFrame>
        <p:nvGraphicFramePr>
          <p:cNvPr id="11" name="Table 10">
            <a:extLst>
              <a:ext uri="{FF2B5EF4-FFF2-40B4-BE49-F238E27FC236}">
                <a16:creationId xmlns:a16="http://schemas.microsoft.com/office/drawing/2014/main" id="{62EBAE32-3A2F-8A4C-A3F7-ADF115BCFE54}"/>
              </a:ext>
            </a:extLst>
          </p:cNvPr>
          <p:cNvGraphicFramePr>
            <a:graphicFrameLocks noGrp="1"/>
          </p:cNvGraphicFramePr>
          <p:nvPr/>
        </p:nvGraphicFramePr>
        <p:xfrm>
          <a:off x="458749" y="4088644"/>
          <a:ext cx="4873105" cy="2399068"/>
        </p:xfrm>
        <a:graphic>
          <a:graphicData uri="http://schemas.openxmlformats.org/drawingml/2006/table">
            <a:tbl>
              <a:tblPr firstRow="1" bandRow="1">
                <a:tableStyleId>{5C22544A-7EE6-4342-B048-85BDC9FD1C3A}</a:tableStyleId>
              </a:tblPr>
              <a:tblGrid>
                <a:gridCol w="3008483">
                  <a:extLst>
                    <a:ext uri="{9D8B030D-6E8A-4147-A177-3AD203B41FA5}">
                      <a16:colId xmlns:a16="http://schemas.microsoft.com/office/drawing/2014/main" val="3286011944"/>
                    </a:ext>
                  </a:extLst>
                </a:gridCol>
                <a:gridCol w="978351">
                  <a:extLst>
                    <a:ext uri="{9D8B030D-6E8A-4147-A177-3AD203B41FA5}">
                      <a16:colId xmlns:a16="http://schemas.microsoft.com/office/drawing/2014/main" val="1976365796"/>
                    </a:ext>
                  </a:extLst>
                </a:gridCol>
                <a:gridCol w="886271">
                  <a:extLst>
                    <a:ext uri="{9D8B030D-6E8A-4147-A177-3AD203B41FA5}">
                      <a16:colId xmlns:a16="http://schemas.microsoft.com/office/drawing/2014/main" val="3443767259"/>
                    </a:ext>
                  </a:extLst>
                </a:gridCol>
              </a:tblGrid>
              <a:tr h="342724">
                <a:tc gridSpan="3">
                  <a:txBody>
                    <a:bodyPr/>
                    <a:lstStyle/>
                    <a:p>
                      <a:r>
                        <a:rPr lang="en-US" sz="1600" dirty="0"/>
                        <a:t>MOSFET Parameter (IPT012N08N5)</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14174169"/>
                  </a:ext>
                </a:extLst>
              </a:tr>
              <a:tr h="342724">
                <a:tc>
                  <a:txBody>
                    <a:bodyPr/>
                    <a:lstStyle/>
                    <a:p>
                      <a:endParaRPr lang="en-US" sz="1600" b="1" dirty="0"/>
                    </a:p>
                  </a:txBody>
                  <a:tcPr/>
                </a:tc>
                <a:tc>
                  <a:txBody>
                    <a:bodyPr/>
                    <a:lstStyle/>
                    <a:p>
                      <a:r>
                        <a:rPr lang="en-US" sz="1600" b="1" dirty="0"/>
                        <a:t>Values</a:t>
                      </a:r>
                    </a:p>
                  </a:txBody>
                  <a:tcPr/>
                </a:tc>
                <a:tc>
                  <a:txBody>
                    <a:bodyPr/>
                    <a:lstStyle/>
                    <a:p>
                      <a:r>
                        <a:rPr lang="en-US" sz="1600" b="1" dirty="0"/>
                        <a:t>Unit</a:t>
                      </a:r>
                    </a:p>
                  </a:txBody>
                  <a:tcPr/>
                </a:tc>
                <a:extLst>
                  <a:ext uri="{0D108BD9-81ED-4DB2-BD59-A6C34878D82A}">
                    <a16:rowId xmlns:a16="http://schemas.microsoft.com/office/drawing/2014/main" val="3179096466"/>
                  </a:ext>
                </a:extLst>
              </a:tr>
              <a:tr h="342724">
                <a:tc>
                  <a:txBody>
                    <a:bodyPr/>
                    <a:lstStyle/>
                    <a:p>
                      <a:r>
                        <a:rPr lang="en-US" sz="1600" dirty="0"/>
                        <a:t>DS voltage (V</a:t>
                      </a:r>
                      <a:r>
                        <a:rPr lang="en-US" sz="1600" baseline="-25000" dirty="0"/>
                        <a:t>DS</a:t>
                      </a:r>
                      <a:r>
                        <a:rPr lang="en-US" sz="1600" dirty="0"/>
                        <a:t>)</a:t>
                      </a:r>
                    </a:p>
                  </a:txBody>
                  <a:tcPr/>
                </a:tc>
                <a:tc>
                  <a:txBody>
                    <a:bodyPr/>
                    <a:lstStyle/>
                    <a:p>
                      <a:r>
                        <a:rPr lang="en-US" sz="1600" dirty="0"/>
                        <a:t>80</a:t>
                      </a:r>
                    </a:p>
                  </a:txBody>
                  <a:tcPr/>
                </a:tc>
                <a:tc>
                  <a:txBody>
                    <a:bodyPr/>
                    <a:lstStyle/>
                    <a:p>
                      <a:r>
                        <a:rPr lang="en-US" sz="1600" dirty="0"/>
                        <a:t>V</a:t>
                      </a:r>
                    </a:p>
                  </a:txBody>
                  <a:tcPr/>
                </a:tc>
                <a:extLst>
                  <a:ext uri="{0D108BD9-81ED-4DB2-BD59-A6C34878D82A}">
                    <a16:rowId xmlns:a16="http://schemas.microsoft.com/office/drawing/2014/main" val="4276167052"/>
                  </a:ext>
                </a:extLst>
              </a:tr>
              <a:tr h="342724">
                <a:tc>
                  <a:txBody>
                    <a:bodyPr/>
                    <a:lstStyle/>
                    <a:p>
                      <a:r>
                        <a:rPr lang="en-US" sz="1600" dirty="0"/>
                        <a:t>R</a:t>
                      </a:r>
                      <a:r>
                        <a:rPr lang="en-US" sz="1600" baseline="-25000" dirty="0"/>
                        <a:t>DS(on),max</a:t>
                      </a:r>
                    </a:p>
                  </a:txBody>
                  <a:tcPr/>
                </a:tc>
                <a:tc>
                  <a:txBody>
                    <a:bodyPr/>
                    <a:lstStyle/>
                    <a:p>
                      <a:r>
                        <a:rPr lang="en-US" sz="1600" dirty="0"/>
                        <a:t>1.2</a:t>
                      </a:r>
                    </a:p>
                  </a:txBody>
                  <a:tcPr/>
                </a:tc>
                <a:tc>
                  <a:txBody>
                    <a:bodyPr/>
                    <a:lstStyle/>
                    <a:p>
                      <a:r>
                        <a:rPr lang="en-US" sz="1600" dirty="0" err="1"/>
                        <a:t>m</a:t>
                      </a:r>
                      <a:r>
                        <a:rPr lang="en-US" altLang="ja-JP" sz="1600" dirty="0" err="1"/>
                        <a:t>Ω</a:t>
                      </a:r>
                      <a:endParaRPr lang="en-US" sz="1600" dirty="0"/>
                    </a:p>
                  </a:txBody>
                  <a:tcPr/>
                </a:tc>
                <a:extLst>
                  <a:ext uri="{0D108BD9-81ED-4DB2-BD59-A6C34878D82A}">
                    <a16:rowId xmlns:a16="http://schemas.microsoft.com/office/drawing/2014/main" val="3405482590"/>
                  </a:ext>
                </a:extLst>
              </a:tr>
              <a:tr h="342724">
                <a:tc>
                  <a:txBody>
                    <a:bodyPr/>
                    <a:lstStyle/>
                    <a:p>
                      <a:r>
                        <a:rPr lang="en-US" sz="1600" dirty="0"/>
                        <a:t>Drain current (I</a:t>
                      </a:r>
                      <a:r>
                        <a:rPr lang="en-US" sz="1600" baseline="-25000" dirty="0"/>
                        <a:t>D</a:t>
                      </a:r>
                      <a:r>
                        <a:rPr lang="en-US" sz="1600" dirty="0"/>
                        <a:t>)</a:t>
                      </a:r>
                    </a:p>
                  </a:txBody>
                  <a:tcPr/>
                </a:tc>
                <a:tc>
                  <a:txBody>
                    <a:bodyPr/>
                    <a:lstStyle/>
                    <a:p>
                      <a:r>
                        <a:rPr lang="en-US" sz="1600" dirty="0"/>
                        <a:t>300</a:t>
                      </a:r>
                    </a:p>
                  </a:txBody>
                  <a:tcPr/>
                </a:tc>
                <a:tc>
                  <a:txBody>
                    <a:bodyPr/>
                    <a:lstStyle/>
                    <a:p>
                      <a:r>
                        <a:rPr lang="en-US" sz="1600" dirty="0"/>
                        <a:t>A</a:t>
                      </a:r>
                    </a:p>
                  </a:txBody>
                  <a:tcPr/>
                </a:tc>
                <a:extLst>
                  <a:ext uri="{0D108BD9-81ED-4DB2-BD59-A6C34878D82A}">
                    <a16:rowId xmlns:a16="http://schemas.microsoft.com/office/drawing/2014/main" val="2412293039"/>
                  </a:ext>
                </a:extLst>
              </a:tr>
              <a:tr h="342724">
                <a:tc>
                  <a:txBody>
                    <a:bodyPr/>
                    <a:lstStyle/>
                    <a:p>
                      <a:r>
                        <a:rPr lang="en-US" sz="1600" dirty="0"/>
                        <a:t>Output Capacitance (</a:t>
                      </a:r>
                      <a:r>
                        <a:rPr lang="en-US" sz="1600" dirty="0" err="1"/>
                        <a:t>Q</a:t>
                      </a:r>
                      <a:r>
                        <a:rPr lang="en-US" sz="1600" baseline="-25000" dirty="0" err="1"/>
                        <a:t>oss</a:t>
                      </a:r>
                      <a:r>
                        <a:rPr lang="en-US" sz="1600" dirty="0"/>
                        <a:t>)</a:t>
                      </a:r>
                    </a:p>
                  </a:txBody>
                  <a:tcPr/>
                </a:tc>
                <a:tc>
                  <a:txBody>
                    <a:bodyPr/>
                    <a:lstStyle/>
                    <a:p>
                      <a:r>
                        <a:rPr lang="en-US" sz="1600" dirty="0"/>
                        <a:t>208</a:t>
                      </a:r>
                    </a:p>
                  </a:txBody>
                  <a:tcPr/>
                </a:tc>
                <a:tc>
                  <a:txBody>
                    <a:bodyPr/>
                    <a:lstStyle/>
                    <a:p>
                      <a:r>
                        <a:rPr lang="en-US" sz="1600" dirty="0" err="1"/>
                        <a:t>nC</a:t>
                      </a:r>
                      <a:endParaRPr lang="en-US" sz="1600" dirty="0"/>
                    </a:p>
                  </a:txBody>
                  <a:tcPr/>
                </a:tc>
                <a:extLst>
                  <a:ext uri="{0D108BD9-81ED-4DB2-BD59-A6C34878D82A}">
                    <a16:rowId xmlns:a16="http://schemas.microsoft.com/office/drawing/2014/main" val="2671933707"/>
                  </a:ext>
                </a:extLst>
              </a:tr>
              <a:tr h="342724">
                <a:tc>
                  <a:txBody>
                    <a:bodyPr/>
                    <a:lstStyle/>
                    <a:p>
                      <a:r>
                        <a:rPr lang="en-US" sz="1600" dirty="0"/>
                        <a:t>Gate Capacitance (Q</a:t>
                      </a:r>
                      <a:r>
                        <a:rPr lang="en-US" sz="1600" baseline="-25000" dirty="0"/>
                        <a:t>G</a:t>
                      </a:r>
                      <a:r>
                        <a:rPr lang="en-US" sz="1600" dirty="0"/>
                        <a:t>)</a:t>
                      </a:r>
                    </a:p>
                  </a:txBody>
                  <a:tcPr/>
                </a:tc>
                <a:tc>
                  <a:txBody>
                    <a:bodyPr/>
                    <a:lstStyle/>
                    <a:p>
                      <a:r>
                        <a:rPr lang="en-US" sz="1600" dirty="0"/>
                        <a:t>178</a:t>
                      </a:r>
                    </a:p>
                  </a:txBody>
                  <a:tcPr/>
                </a:tc>
                <a:tc>
                  <a:txBody>
                    <a:bodyPr/>
                    <a:lstStyle/>
                    <a:p>
                      <a:r>
                        <a:rPr lang="en-US" sz="1600" dirty="0" err="1"/>
                        <a:t>nC</a:t>
                      </a:r>
                      <a:endParaRPr lang="en-US" sz="1600" dirty="0"/>
                    </a:p>
                  </a:txBody>
                  <a:tcPr/>
                </a:tc>
                <a:extLst>
                  <a:ext uri="{0D108BD9-81ED-4DB2-BD59-A6C34878D82A}">
                    <a16:rowId xmlns:a16="http://schemas.microsoft.com/office/drawing/2014/main" val="3853869377"/>
                  </a:ext>
                </a:extLst>
              </a:tr>
            </a:tbl>
          </a:graphicData>
        </a:graphic>
      </p:graphicFrame>
      <mc:AlternateContent xmlns:mc="http://schemas.openxmlformats.org/markup-compatibility/2006" xmlns:a14="http://schemas.microsoft.com/office/drawing/2010/main">
        <mc:Choice Requires="a14">
          <p:sp>
            <p:nvSpPr>
              <p:cNvPr id="13" name="Textfeld 10">
                <a:extLst>
                  <a:ext uri="{FF2B5EF4-FFF2-40B4-BE49-F238E27FC236}">
                    <a16:creationId xmlns:a16="http://schemas.microsoft.com/office/drawing/2014/main" id="{B0D28FE3-A374-7B4B-92FB-8FA6212834D7}"/>
                  </a:ext>
                </a:extLst>
              </p:cNvPr>
              <p:cNvSpPr txBox="1"/>
              <p:nvPr/>
            </p:nvSpPr>
            <p:spPr>
              <a:xfrm flipH="1">
                <a:off x="5705341" y="1144237"/>
                <a:ext cx="6486658" cy="5376857"/>
              </a:xfrm>
              <a:prstGeom prst="rect">
                <a:avLst/>
              </a:prstGeom>
              <a:noFill/>
            </p:spPr>
            <p:txBody>
              <a:bodyPr wrap="square" rtlCol="0">
                <a:spAutoFit/>
              </a:bodyPr>
              <a:lstStyle/>
              <a:p>
                <a:r>
                  <a:rPr lang="en-US" sz="1600" spc="300" dirty="0"/>
                  <a:t>MOSFET loss can be modelled in parts</a:t>
                </a:r>
                <a:endParaRPr lang="en-US" sz="1600" b="0" i="1" spc="3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𝑀𝑂𝑆𝐹𝐸𝑇</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𝑐𝑜𝑛</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𝑔𝑎𝑡𝑒</m:t>
                          </m:r>
                        </m:sub>
                      </m:sSub>
                      <m:r>
                        <a:rPr lang="en-US" sz="1600" b="0" i="1" spc="300" smtClean="0">
                          <a:latin typeface="Cambria Math" panose="02040503050406030204" pitchFamily="18" charset="0"/>
                        </a:rPr>
                        <m:t>=30.3</m:t>
                      </m:r>
                      <m:r>
                        <a:rPr lang="en-US" sz="1600" b="0" i="1" spc="300" smtClean="0">
                          <a:latin typeface="Cambria Math" panose="02040503050406030204" pitchFamily="18" charset="0"/>
                        </a:rPr>
                        <m:t>𝑊</m:t>
                      </m:r>
                    </m:oMath>
                  </m:oMathPara>
                </a14:m>
                <a:endParaRPr lang="en-US" sz="1600" spc="300" dirty="0"/>
              </a:p>
              <a:p>
                <a:endParaRPr lang="en-US" sz="1600" spc="300" dirty="0"/>
              </a:p>
              <a:p>
                <a:r>
                  <a:rPr lang="en-US" sz="1600" spc="300" dirty="0"/>
                  <a:t>Conduction losses</a:t>
                </a:r>
                <a:endParaRPr lang="en-US" sz="1600" b="0" spc="300" dirty="0"/>
              </a:p>
              <a:p>
                <a:endParaRPr lang="de-DE" sz="1600" spc="300" dirty="0"/>
              </a:p>
              <a:p>
                <a:r>
                  <a:rPr lang="de-DE" sz="1600" spc="300" dirty="0"/>
                  <a:t>	</a:t>
                </a:r>
                <a14:m>
                  <m:oMath xmlns:m="http://schemas.openxmlformats.org/officeDocument/2006/math">
                    <m:sSub>
                      <m:sSubPr>
                        <m:ctrlPr>
                          <a:rPr lang="de-DE" sz="1600" i="1" spc="300" smtClean="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𝑐𝑜𝑛</m:t>
                        </m:r>
                      </m:sub>
                    </m:sSub>
                    <m:r>
                      <a:rPr lang="en-US" sz="1600" b="0" i="1" spc="300" smtClean="0">
                        <a:latin typeface="Cambria Math" panose="02040503050406030204" pitchFamily="18" charset="0"/>
                      </a:rPr>
                      <m:t>=</m:t>
                    </m:r>
                    <m:sSup>
                      <m:sSupPr>
                        <m:ctrlPr>
                          <a:rPr lang="en-US" sz="1600" b="0" i="1" spc="300" smtClean="0">
                            <a:latin typeface="Cambria Math" panose="02040503050406030204" pitchFamily="18" charset="0"/>
                          </a:rPr>
                        </m:ctrlPr>
                      </m:sSupPr>
                      <m:e>
                        <m:d>
                          <m:dPr>
                            <m:ctrlPr>
                              <a:rPr lang="en-US" sz="1600" i="1" spc="300">
                                <a:latin typeface="Cambria Math" panose="02040503050406030204" pitchFamily="18" charset="0"/>
                              </a:rPr>
                            </m:ctrlPr>
                          </m:dPr>
                          <m:e>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i="1" spc="300">
                                        <a:latin typeface="Cambria Math" panose="02040503050406030204" pitchFamily="18" charset="0"/>
                                      </a:rPr>
                                      <m:t>𝑟𝑚𝑠</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e>
                        </m:d>
                      </m:e>
                      <m:sup>
                        <m:r>
                          <a:rPr lang="en-US" sz="1600" b="0" i="1" spc="300" smtClean="0">
                            <a:latin typeface="Cambria Math" panose="02040503050406030204" pitchFamily="18" charset="0"/>
                          </a:rPr>
                          <m:t>2</m:t>
                        </m:r>
                      </m:sup>
                    </m:sSup>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𝑅</m:t>
                        </m:r>
                        <m:r>
                          <a:rPr lang="en-US" sz="1600" b="0" i="1" spc="300" baseline="-25000" smtClean="0">
                            <a:latin typeface="Cambria Math" panose="02040503050406030204" pitchFamily="18" charset="0"/>
                          </a:rPr>
                          <m:t>𝐷𝑆</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=24.2</m:t>
                    </m:r>
                    <m:r>
                      <a:rPr lang="en-US" sz="1600" b="0" i="1" spc="300" smtClean="0">
                        <a:latin typeface="Cambria Math" panose="02040503050406030204" pitchFamily="18" charset="0"/>
                      </a:rPr>
                      <m:t>𝑊</m:t>
                    </m:r>
                  </m:oMath>
                </a14:m>
                <a:endParaRPr lang="en-US" sz="1600" spc="300" dirty="0"/>
              </a:p>
              <a:p>
                <a:endParaRPr lang="en-US" sz="1600" spc="300" dirty="0"/>
              </a:p>
              <a:p>
                <a:r>
                  <a:rPr lang="en-US" sz="1600" spc="300" dirty="0"/>
                  <a:t> Switching losses</a:t>
                </a:r>
              </a:p>
              <a:p>
                <a:endParaRPr lang="de-DE" sz="160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𝑜𝑛</m:t>
                          </m:r>
                        </m:sub>
                      </m:sSub>
                      <m:r>
                        <a:rPr lang="en-US" sz="1600" i="1" spc="300">
                          <a:latin typeface="Cambria Math" panose="02040503050406030204" pitchFamily="18" charset="0"/>
                        </a:rPr>
                        <m:t>=</m:t>
                      </m:r>
                      <m:sSub>
                        <m:sSubPr>
                          <m:ctrlPr>
                            <a:rPr lang="en-US" sz="1600" i="1" spc="300" smtClean="0">
                              <a:latin typeface="Cambria Math" panose="02040503050406030204" pitchFamily="18" charset="0"/>
                            </a:rPr>
                          </m:ctrlPr>
                        </m:sSubPr>
                        <m:e>
                          <m:r>
                            <a:rPr lang="en-US" sz="1600" b="0" i="1" spc="300" smtClean="0">
                              <a:latin typeface="Cambria Math" panose="02040503050406030204" pitchFamily="18" charset="0"/>
                            </a:rPr>
                            <m:t>(</m:t>
                          </m:r>
                          <m:r>
                            <a:rPr lang="en-US" sz="1600" b="0" i="1" spc="300" smtClean="0">
                              <a:latin typeface="Cambria Math" panose="02040503050406030204" pitchFamily="18" charset="0"/>
                            </a:rPr>
                            <m:t>𝑉</m:t>
                          </m:r>
                        </m:e>
                        <m:sub>
                          <m:r>
                            <a:rPr lang="en-US" sz="1600" b="0" i="1" spc="300" smtClean="0">
                              <a:latin typeface="Cambria Math" panose="02040503050406030204" pitchFamily="18" charset="0"/>
                            </a:rPr>
                            <m:t>𝐷𝐶</m:t>
                          </m:r>
                        </m:sub>
                      </m:sSub>
                      <m:r>
                        <a:rPr lang="en-US" sz="1600" b="0" i="1" spc="300" smtClean="0">
                          <a:latin typeface="Cambria Math" panose="02040503050406030204" pitchFamily="18" charset="0"/>
                        </a:rPr>
                        <m:t>∗</m:t>
                      </m:r>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b="0" i="1" spc="300" smtClean="0">
                                  <a:latin typeface="Cambria Math" panose="02040503050406030204" pitchFamily="18" charset="0"/>
                                </a:rPr>
                                <m:t>𝑝𝑘</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𝑡</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𝑟𝑟</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b="0" i="1" spc="300" smtClean="0">
                          <a:latin typeface="Cambria Math" panose="02040503050406030204" pitchFamily="18" charset="0"/>
                        </a:rPr>
                        <m:t>)</m:t>
                      </m:r>
                      <m:r>
                        <a:rPr lang="en-US" sz="1600" b="0" i="0" spc="300" smtClean="0">
                          <a:latin typeface="Cambria Math" panose="02040503050406030204" pitchFamily="18" charset="0"/>
                        </a:rPr>
                        <m:t>+(</m:t>
                      </m:r>
                      <m:f>
                        <m:fPr>
                          <m:ctrlPr>
                            <a:rPr lang="en-US" sz="1600" b="0" i="1" spc="300" smtClean="0">
                              <a:latin typeface="Cambria Math" panose="02040503050406030204" pitchFamily="18" charset="0"/>
                            </a:rPr>
                          </m:ctrlPr>
                        </m:fPr>
                        <m:num>
                          <m:r>
                            <a:rPr lang="en-US" sz="1600" b="0" i="1" spc="300" smtClean="0">
                              <a:latin typeface="Cambria Math" panose="02040503050406030204" pitchFamily="18" charset="0"/>
                            </a:rPr>
                            <m:t>1</m:t>
                          </m:r>
                        </m:num>
                        <m:den>
                          <m:r>
                            <a:rPr lang="en-US" sz="1600" b="0" i="1" spc="300" smtClean="0">
                              <a:latin typeface="Cambria Math" panose="02040503050406030204" pitchFamily="18" charset="0"/>
                            </a:rPr>
                            <m:t>4</m:t>
                          </m:r>
                        </m:den>
                      </m:f>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𝑟𝑟</m:t>
                          </m:r>
                        </m:sub>
                      </m:sSub>
                      <m:r>
                        <a:rPr lang="en-US" sz="1600" b="0" i="1" spc="300" smtClean="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b="0" i="1" spc="300" smtClean="0">
                          <a:latin typeface="Cambria Math" panose="02040503050406030204" pitchFamily="18" charset="0"/>
                        </a:rPr>
                        <m:t>)</m:t>
                      </m:r>
                    </m:oMath>
                  </m:oMathPara>
                </a14:m>
                <a:br>
                  <a:rPr lang="en-US" sz="1600" b="0" spc="300" dirty="0"/>
                </a:br>
                <a:r>
                  <a:rPr lang="de-DE" sz="1600" spc="300" dirty="0"/>
                  <a:t>	</a:t>
                </a:r>
                <a14:m>
                  <m:oMath xmlns:m="http://schemas.openxmlformats.org/officeDocument/2006/math">
                    <m:sSub>
                      <m:sSubPr>
                        <m:ctrlPr>
                          <a:rPr lang="de-DE" sz="1600" i="1" spc="300">
                            <a:latin typeface="Cambria Math" panose="02040503050406030204" pitchFamily="18" charset="0"/>
                          </a:rPr>
                        </m:ctrlPr>
                      </m:sSubPr>
                      <m:e>
                        <m:r>
                          <a:rPr lang="en-US" sz="1600" i="1" spc="300">
                            <a:latin typeface="Cambria Math" panose="02040503050406030204" pitchFamily="18" charset="0"/>
                          </a:rPr>
                          <m:t>𝐸</m:t>
                        </m:r>
                      </m:e>
                      <m:sub>
                        <m:r>
                          <a:rPr lang="en-US" sz="1600" i="1" spc="300">
                            <a:latin typeface="Cambria Math" panose="02040503050406030204" pitchFamily="18" charset="0"/>
                          </a:rPr>
                          <m:t>𝑜</m:t>
                        </m:r>
                        <m:r>
                          <a:rPr lang="en-US" sz="1600" b="0" i="1" spc="300" smtClean="0">
                            <a:latin typeface="Cambria Math" panose="02040503050406030204" pitchFamily="18" charset="0"/>
                          </a:rPr>
                          <m:t>𝑓𝑓</m:t>
                        </m:r>
                      </m:sub>
                    </m:sSub>
                    <m:r>
                      <a:rPr lang="en-US" sz="1600" i="1" spc="30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𝐷𝐶</m:t>
                        </m:r>
                      </m:sub>
                    </m:sSub>
                    <m:r>
                      <a:rPr lang="en-US" sz="1600" i="1" spc="300">
                        <a:latin typeface="Cambria Math" panose="02040503050406030204" pitchFamily="18" charset="0"/>
                      </a:rPr>
                      <m:t>∗</m:t>
                    </m:r>
                    <m:f>
                      <m:fPr>
                        <m:ctrlPr>
                          <a:rPr lang="en-US" sz="1600" i="1" spc="300">
                            <a:latin typeface="Cambria Math" panose="02040503050406030204" pitchFamily="18" charset="0"/>
                          </a:rPr>
                        </m:ctrlPr>
                      </m:fPr>
                      <m:num>
                        <m:sSub>
                          <m:sSubPr>
                            <m:ctrlPr>
                              <a:rPr lang="en-US" sz="1600" i="1" spc="300">
                                <a:latin typeface="Cambria Math" panose="02040503050406030204" pitchFamily="18" charset="0"/>
                              </a:rPr>
                            </m:ctrlPr>
                          </m:sSubPr>
                          <m:e>
                            <m:r>
                              <a:rPr lang="en-US" sz="1600" i="1" spc="300">
                                <a:latin typeface="Cambria Math" panose="02040503050406030204" pitchFamily="18" charset="0"/>
                              </a:rPr>
                              <m:t>𝐼</m:t>
                            </m:r>
                          </m:e>
                          <m:sub>
                            <m:r>
                              <a:rPr lang="en-US" sz="1600" b="0" i="1" spc="300" smtClean="0">
                                <a:latin typeface="Cambria Math" panose="02040503050406030204" pitchFamily="18" charset="0"/>
                              </a:rPr>
                              <m:t>𝑝𝑘</m:t>
                            </m:r>
                          </m:sub>
                        </m:sSub>
                      </m:num>
                      <m:den>
                        <m:sSub>
                          <m:sSubPr>
                            <m:ctrlPr>
                              <a:rPr lang="en-US" sz="1600" i="1" spc="300">
                                <a:latin typeface="Cambria Math" panose="02040503050406030204" pitchFamily="18" charset="0"/>
                              </a:rPr>
                            </m:ctrlPr>
                          </m:sSubPr>
                          <m:e>
                            <m:r>
                              <a:rPr lang="en-US" sz="1600" i="1" spc="300">
                                <a:latin typeface="Cambria Math" panose="02040503050406030204" pitchFamily="18" charset="0"/>
                              </a:rPr>
                              <m:t>𝑛</m:t>
                            </m:r>
                          </m:e>
                          <m:sub>
                            <m:r>
                              <a:rPr lang="en-US" sz="1600" i="1" spc="300">
                                <a:latin typeface="Cambria Math" panose="02040503050406030204" pitchFamily="18" charset="0"/>
                              </a:rPr>
                              <m:t>𝑝𝑎𝑟𝑎𝑙𝑙𝑒𝑙</m:t>
                            </m:r>
                          </m:sub>
                        </m:sSub>
                        <m:r>
                          <a:rPr lang="en-US" sz="1600" i="1" spc="300">
                            <a:latin typeface="Cambria Math" panose="02040503050406030204" pitchFamily="18" charset="0"/>
                          </a:rPr>
                          <m:t> </m:t>
                        </m:r>
                      </m:den>
                    </m:f>
                    <m:r>
                      <a:rPr lang="en-US" sz="1600" i="1" spc="300">
                        <a:latin typeface="Cambria Math" panose="02040503050406030204" pitchFamily="18" charset="0"/>
                      </a:rPr>
                      <m:t>∗</m:t>
                    </m:r>
                    <m:sSub>
                      <m:sSubPr>
                        <m:ctrlPr>
                          <a:rPr lang="en-US" sz="1600" i="1" spc="300">
                            <a:latin typeface="Cambria Math" panose="02040503050406030204" pitchFamily="18" charset="0"/>
                          </a:rPr>
                        </m:ctrlPr>
                      </m:sSubPr>
                      <m:e>
                        <m:r>
                          <a:rPr lang="en-US" sz="1600" i="1" spc="300">
                            <a:latin typeface="Cambria Math" panose="02040503050406030204" pitchFamily="18" charset="0"/>
                          </a:rPr>
                          <m:t>𝑡</m:t>
                        </m:r>
                      </m:e>
                      <m:sub>
                        <m:r>
                          <a:rPr lang="en-US" sz="1600" b="0" i="1" spc="300" smtClean="0">
                            <a:latin typeface="Cambria Math" panose="02040503050406030204" pitchFamily="18" charset="0"/>
                          </a:rPr>
                          <m:t>𝑜𝑓𝑓</m:t>
                        </m:r>
                      </m:sub>
                    </m:sSub>
                  </m:oMath>
                </a14:m>
                <a:endParaRPr lang="en-US" sz="160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m:t>
                          </m:r>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𝐸</m:t>
                          </m:r>
                        </m:e>
                        <m:sub>
                          <m:r>
                            <a:rPr lang="en-US" sz="1600" b="0" i="1" spc="300" smtClean="0">
                              <a:latin typeface="Cambria Math" panose="02040503050406030204" pitchFamily="18" charset="0"/>
                            </a:rPr>
                            <m:t>𝑜𝑓𝑓</m:t>
                          </m:r>
                        </m:sub>
                      </m:sSub>
                      <m:r>
                        <a:rPr lang="en-US" sz="1600" b="0" i="1" spc="300" smtClean="0">
                          <a:latin typeface="Cambria Math" panose="02040503050406030204" pitchFamily="18" charset="0"/>
                        </a:rPr>
                        <m:t>)∗</m:t>
                      </m:r>
                      <m:sSub>
                        <m:sSubPr>
                          <m:ctrlPr>
                            <a:rPr lang="en-US" sz="1600" b="0" i="1" spc="300" smtClean="0">
                              <a:latin typeface="Cambria Math" panose="02040503050406030204" pitchFamily="18" charset="0"/>
                            </a:rPr>
                          </m:ctrlPr>
                        </m:sSubPr>
                        <m:e>
                          <m:r>
                            <a:rPr lang="en-US" sz="1600" b="0" i="1" spc="300" smtClean="0">
                              <a:latin typeface="Cambria Math" panose="02040503050406030204" pitchFamily="18" charset="0"/>
                            </a:rPr>
                            <m:t>𝑓</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=5.9</m:t>
                      </m:r>
                      <m:r>
                        <a:rPr lang="en-US" sz="1600" b="0" i="1" spc="300" smtClean="0">
                          <a:latin typeface="Cambria Math" panose="02040503050406030204" pitchFamily="18" charset="0"/>
                        </a:rPr>
                        <m:t>𝑊</m:t>
                      </m:r>
                    </m:oMath>
                  </m:oMathPara>
                </a14:m>
                <a:endParaRPr lang="en-US" sz="1600" spc="300" dirty="0"/>
              </a:p>
              <a:p>
                <a:endParaRPr lang="en-US" sz="1600" spc="300" dirty="0"/>
              </a:p>
              <a:p>
                <a:r>
                  <a:rPr lang="en-US" sz="1600" spc="300" dirty="0"/>
                  <a:t> Gate loss</a:t>
                </a:r>
              </a:p>
              <a:p>
                <a:pPr/>
                <a:br>
                  <a:rPr lang="en-US" sz="1600" spc="300" dirty="0"/>
                </a:b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𝑄𝑔</m:t>
                          </m:r>
                        </m:sub>
                      </m:sSub>
                      <m:r>
                        <a:rPr lang="en-US" sz="1600" i="1" spc="30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𝑄</m:t>
                          </m:r>
                        </m:e>
                        <m:sub>
                          <m:r>
                            <a:rPr lang="en-US" sz="1600" b="0" i="1" spc="300" smtClean="0">
                              <a:latin typeface="Cambria Math" panose="02040503050406030204" pitchFamily="18" charset="0"/>
                            </a:rPr>
                            <m:t>𝑔</m:t>
                          </m:r>
                        </m:sub>
                      </m:sSub>
                      <m:r>
                        <a:rPr lang="en-US" sz="1600" i="1" spc="300">
                          <a:latin typeface="Cambria Math" panose="02040503050406030204" pitchFamily="18" charset="0"/>
                        </a:rPr>
                        <m:t>∗</m:t>
                      </m:r>
                      <m:d>
                        <m:dPr>
                          <m:ctrlPr>
                            <a:rPr lang="en-US" sz="1600" b="0" i="1" spc="300" smtClean="0">
                              <a:latin typeface="Cambria Math" panose="02040503050406030204" pitchFamily="18" charset="0"/>
                            </a:rPr>
                          </m:ctrlPr>
                        </m:dPr>
                        <m:e>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𝑉</m:t>
                              </m:r>
                            </m:e>
                            <m:sub>
                              <m:r>
                                <a:rPr lang="en-US" sz="1600" b="0" i="1" spc="300" smtClean="0">
                                  <a:latin typeface="Cambria Math" panose="02040503050406030204" pitchFamily="18" charset="0"/>
                                </a:rPr>
                                <m:t>𝑑𝑟</m:t>
                              </m:r>
                              <m:r>
                                <a:rPr lang="en-US" sz="1600" b="0" i="1" spc="300" smtClean="0">
                                  <a:latin typeface="Cambria Math" panose="02040503050406030204" pitchFamily="18" charset="0"/>
                                </a:rPr>
                                <m:t>.</m:t>
                              </m:r>
                              <m:r>
                                <a:rPr lang="en-US" sz="1600" b="0" i="1" spc="300" smtClean="0">
                                  <a:latin typeface="Cambria Math" panose="02040503050406030204" pitchFamily="18" charset="0"/>
                                </a:rPr>
                                <m:t>𝑜𝑛</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i="1" spc="300">
                                  <a:latin typeface="Cambria Math" panose="02040503050406030204" pitchFamily="18" charset="0"/>
                                </a:rPr>
                                <m:t>𝑉</m:t>
                              </m:r>
                            </m:e>
                            <m:sub>
                              <m:r>
                                <a:rPr lang="en-US" sz="1600" i="1" spc="300">
                                  <a:latin typeface="Cambria Math" panose="02040503050406030204" pitchFamily="18" charset="0"/>
                                </a:rPr>
                                <m:t>𝑑𝑟</m:t>
                              </m:r>
                              <m:r>
                                <a:rPr lang="en-US" sz="1600" i="1" spc="300">
                                  <a:latin typeface="Cambria Math" panose="02040503050406030204" pitchFamily="18" charset="0"/>
                                </a:rPr>
                                <m:t>.</m:t>
                              </m:r>
                              <m:r>
                                <a:rPr lang="en-US" sz="1600" i="1" spc="300">
                                  <a:latin typeface="Cambria Math" panose="02040503050406030204" pitchFamily="18" charset="0"/>
                                </a:rPr>
                                <m:t>𝑜𝑓𝑓</m:t>
                              </m:r>
                            </m:sub>
                          </m:sSub>
                        </m:e>
                      </m:d>
                    </m:oMath>
                  </m:oMathPara>
                </a14:m>
                <a:endParaRPr lang="en-US" sz="1600" b="0" spc="300" dirty="0"/>
              </a:p>
              <a:p>
                <a:pPr/>
                <a14:m>
                  <m:oMathPara xmlns:m="http://schemas.openxmlformats.org/officeDocument/2006/math">
                    <m:oMathParaPr>
                      <m:jc m:val="centerGroup"/>
                    </m:oMathParaPr>
                    <m:oMath xmlns:m="http://schemas.openxmlformats.org/officeDocument/2006/math">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b="0" i="1" spc="300" smtClean="0">
                              <a:latin typeface="Cambria Math" panose="02040503050406030204" pitchFamily="18" charset="0"/>
                            </a:rPr>
                            <m:t>𝑅</m:t>
                          </m:r>
                          <m:r>
                            <a:rPr lang="en-US" sz="1600" i="1" spc="300">
                              <a:latin typeface="Cambria Math" panose="02040503050406030204" pitchFamily="18" charset="0"/>
                            </a:rPr>
                            <m:t>𝑔</m:t>
                          </m:r>
                        </m:sub>
                      </m:sSub>
                      <m:r>
                        <a:rPr lang="en-US" sz="1600" i="1" spc="300">
                          <a:latin typeface="Cambria Math" panose="02040503050406030204" pitchFamily="18" charset="0"/>
                        </a:rPr>
                        <m:t>= </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𝑄</m:t>
                          </m:r>
                          <m:r>
                            <a:rPr lang="en-US" sz="1600" i="1" spc="300">
                              <a:latin typeface="Cambria Math" panose="02040503050406030204" pitchFamily="18" charset="0"/>
                            </a:rPr>
                            <m:t>𝑔</m:t>
                          </m:r>
                        </m:sub>
                      </m:sSub>
                    </m:oMath>
                    <m:oMath xmlns:m="http://schemas.openxmlformats.org/officeDocument/2006/math">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𝑃</m:t>
                          </m:r>
                        </m:e>
                        <m:sub>
                          <m:r>
                            <a:rPr lang="en-US" sz="1600" b="0" i="1" spc="300" smtClean="0">
                              <a:latin typeface="Cambria Math" panose="02040503050406030204" pitchFamily="18" charset="0"/>
                            </a:rPr>
                            <m:t>𝑔𝑎𝑡𝑒</m:t>
                          </m:r>
                        </m:sub>
                      </m:sSub>
                      <m:r>
                        <a:rPr lang="en-US" sz="1600" b="0" i="1" spc="300" smtClean="0">
                          <a:latin typeface="Cambria Math" panose="02040503050406030204" pitchFamily="18" charset="0"/>
                        </a:rPr>
                        <m:t>=</m:t>
                      </m:r>
                      <m:d>
                        <m:dPr>
                          <m:ctrlPr>
                            <a:rPr lang="en-US" sz="1600" b="0" i="1" spc="300" smtClean="0">
                              <a:latin typeface="Cambria Math" panose="02040503050406030204" pitchFamily="18" charset="0"/>
                            </a:rPr>
                          </m:ctrlPr>
                        </m:dPr>
                        <m:e>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i="1" spc="300">
                                  <a:latin typeface="Cambria Math" panose="02040503050406030204" pitchFamily="18" charset="0"/>
                                </a:rPr>
                                <m:t>𝑄𝑔</m:t>
                              </m:r>
                            </m:sub>
                          </m:sSub>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i="1" spc="300">
                                  <a:latin typeface="Cambria Math" panose="02040503050406030204" pitchFamily="18" charset="0"/>
                                </a:rPr>
                                <m:t>𝑃</m:t>
                              </m:r>
                            </m:e>
                            <m:sub>
                              <m:r>
                                <a:rPr lang="en-US" sz="1600" i="1" spc="300">
                                  <a:latin typeface="Cambria Math" panose="02040503050406030204" pitchFamily="18" charset="0"/>
                                </a:rPr>
                                <m:t>𝑅𝑔</m:t>
                              </m:r>
                            </m:sub>
                          </m:sSub>
                        </m:e>
                      </m:d>
                      <m:r>
                        <a:rPr lang="en-US" sz="1600" b="0" i="1" spc="300" smtClean="0">
                          <a:latin typeface="Cambria Math" panose="02040503050406030204" pitchFamily="18" charset="0"/>
                        </a:rPr>
                        <m:t>∗</m:t>
                      </m:r>
                      <m:sSub>
                        <m:sSubPr>
                          <m:ctrlPr>
                            <a:rPr lang="de-DE" sz="1600" i="1" spc="300">
                              <a:latin typeface="Cambria Math" panose="02040503050406030204" pitchFamily="18" charset="0"/>
                            </a:rPr>
                          </m:ctrlPr>
                        </m:sSubPr>
                        <m:e>
                          <m:r>
                            <a:rPr lang="en-US" sz="1600" b="0" i="1" spc="300" smtClean="0">
                              <a:latin typeface="Cambria Math" panose="02040503050406030204" pitchFamily="18" charset="0"/>
                            </a:rPr>
                            <m:t>𝑓</m:t>
                          </m:r>
                        </m:e>
                        <m:sub>
                          <m:r>
                            <a:rPr lang="en-US" sz="1600" b="0" i="1" spc="300" smtClean="0">
                              <a:latin typeface="Cambria Math" panose="02040503050406030204" pitchFamily="18" charset="0"/>
                            </a:rPr>
                            <m:t>𝑠𝑤</m:t>
                          </m:r>
                        </m:sub>
                      </m:sSub>
                      <m:r>
                        <a:rPr lang="en-US" sz="1600" b="0" i="1" spc="300" smtClean="0">
                          <a:latin typeface="Cambria Math" panose="02040503050406030204" pitchFamily="18" charset="0"/>
                        </a:rPr>
                        <m:t>=0.211</m:t>
                      </m:r>
                      <m:r>
                        <a:rPr lang="en-US" sz="1600" b="0" i="1" spc="300" smtClean="0">
                          <a:latin typeface="Cambria Math" panose="02040503050406030204" pitchFamily="18" charset="0"/>
                        </a:rPr>
                        <m:t>𝑊</m:t>
                      </m:r>
                    </m:oMath>
                  </m:oMathPara>
                </a14:m>
                <a:br>
                  <a:rPr lang="en-US" sz="1600" spc="300" dirty="0"/>
                </a:br>
                <a:endParaRPr lang="en-US" sz="1600" spc="300" dirty="0"/>
              </a:p>
            </p:txBody>
          </p:sp>
        </mc:Choice>
        <mc:Fallback xmlns="">
          <p:sp>
            <p:nvSpPr>
              <p:cNvPr id="13" name="Textfeld 10">
                <a:extLst>
                  <a:ext uri="{FF2B5EF4-FFF2-40B4-BE49-F238E27FC236}">
                    <a16:creationId xmlns:a16="http://schemas.microsoft.com/office/drawing/2014/main" id="{B0D28FE3-A374-7B4B-92FB-8FA6212834D7}"/>
                  </a:ext>
                </a:extLst>
              </p:cNvPr>
              <p:cNvSpPr txBox="1">
                <a:spLocks noRot="1" noChangeAspect="1" noMove="1" noResize="1" noEditPoints="1" noAdjustHandles="1" noChangeArrowheads="1" noChangeShapeType="1" noTextEdit="1"/>
              </p:cNvSpPr>
              <p:nvPr/>
            </p:nvSpPr>
            <p:spPr>
              <a:xfrm flipH="1">
                <a:off x="5705341" y="1144237"/>
                <a:ext cx="6486658" cy="5376857"/>
              </a:xfrm>
              <a:prstGeom prst="rect">
                <a:avLst/>
              </a:prstGeom>
              <a:blipFill>
                <a:blip r:embed="rId3"/>
                <a:stretch>
                  <a:fillRect l="-391" t="-472"/>
                </a:stretch>
              </a:blipFill>
            </p:spPr>
            <p:txBody>
              <a:bodyPr/>
              <a:lstStyle/>
              <a:p>
                <a:r>
                  <a:rPr lang="en-US">
                    <a:noFill/>
                  </a:rPr>
                  <a:t> </a:t>
                </a:r>
              </a:p>
            </p:txBody>
          </p:sp>
        </mc:Fallback>
      </mc:AlternateContent>
    </p:spTree>
    <p:extLst>
      <p:ext uri="{BB962C8B-B14F-4D97-AF65-F5344CB8AC3E}">
        <p14:creationId xmlns:p14="http://schemas.microsoft.com/office/powerpoint/2010/main" val="383795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5" y="546813"/>
            <a:ext cx="3974794" cy="1474385"/>
          </a:xfrm>
        </p:spPr>
        <p:txBody>
          <a:bodyPr/>
          <a:lstStyle/>
          <a:p>
            <a:r>
              <a:rPr lang="en-US" dirty="0"/>
              <a:t>Thermal losses in MOSFETs</a:t>
            </a:r>
          </a:p>
        </p:txBody>
      </p:sp>
      <p:sp>
        <p:nvSpPr>
          <p:cNvPr id="4" name="CuadroTexto 3">
            <a:extLst>
              <a:ext uri="{FF2B5EF4-FFF2-40B4-BE49-F238E27FC236}">
                <a16:creationId xmlns:a16="http://schemas.microsoft.com/office/drawing/2014/main" id="{3CAE069B-4C54-4E04-AA3D-246E3B76BC1B}"/>
              </a:ext>
            </a:extLst>
          </p:cNvPr>
          <p:cNvSpPr txBox="1"/>
          <p:nvPr/>
        </p:nvSpPr>
        <p:spPr>
          <a:xfrm>
            <a:off x="960239" y="2720175"/>
            <a:ext cx="2762864" cy="646331"/>
          </a:xfrm>
          <a:prstGeom prst="rect">
            <a:avLst/>
          </a:prstGeom>
          <a:noFill/>
        </p:spPr>
        <p:txBody>
          <a:bodyPr wrap="square" rtlCol="0">
            <a:spAutoFit/>
          </a:bodyPr>
          <a:lstStyle/>
          <a:p>
            <a:r>
              <a:rPr lang="en-US" dirty="0"/>
              <a:t>Modelled like an electrical circuit where:</a:t>
            </a:r>
          </a:p>
        </p:txBody>
      </p:sp>
      <p:pic>
        <p:nvPicPr>
          <p:cNvPr id="8" name="Imagen 7">
            <a:extLst>
              <a:ext uri="{FF2B5EF4-FFF2-40B4-BE49-F238E27FC236}">
                <a16:creationId xmlns:a16="http://schemas.microsoft.com/office/drawing/2014/main" id="{82E1AFDA-2612-47C6-8C2F-08458001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955" y="3366506"/>
            <a:ext cx="6597444" cy="2326371"/>
          </a:xfrm>
          <a:prstGeom prst="rect">
            <a:avLst/>
          </a:prstGeom>
        </p:spPr>
      </p:pic>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A5699E2E-62D6-4199-8246-BC1CC1EA3C8E}"/>
                  </a:ext>
                </a:extLst>
              </p:cNvPr>
              <p:cNvSpPr txBox="1"/>
              <p:nvPr/>
            </p:nvSpPr>
            <p:spPr>
              <a:xfrm>
                <a:off x="1747665" y="3505006"/>
                <a:ext cx="630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𝐼</m:t>
                      </m:r>
                      <m:r>
                        <a:rPr lang="es-ES" b="0" i="1" smtClean="0">
                          <a:latin typeface="Cambria Math" panose="02040503050406030204" pitchFamily="18" charset="0"/>
                        </a:rPr>
                        <m:t>→</m:t>
                      </m:r>
                      <m:r>
                        <a:rPr lang="es-ES" b="0" i="1" smtClean="0">
                          <a:latin typeface="Cambria Math" panose="02040503050406030204" pitchFamily="18" charset="0"/>
                        </a:rPr>
                        <m:t>𝑃</m:t>
                      </m:r>
                    </m:oMath>
                  </m:oMathPara>
                </a14:m>
                <a:endParaRPr lang="en-US" dirty="0"/>
              </a:p>
            </p:txBody>
          </p:sp>
        </mc:Choice>
        <mc:Fallback xmlns="">
          <p:sp>
            <p:nvSpPr>
              <p:cNvPr id="10" name="CuadroTexto 9">
                <a:extLst>
                  <a:ext uri="{FF2B5EF4-FFF2-40B4-BE49-F238E27FC236}">
                    <a16:creationId xmlns:a16="http://schemas.microsoft.com/office/drawing/2014/main" id="{A5699E2E-62D6-4199-8246-BC1CC1EA3C8E}"/>
                  </a:ext>
                </a:extLst>
              </p:cNvPr>
              <p:cNvSpPr txBox="1">
                <a:spLocks noRot="1" noChangeAspect="1" noMove="1" noResize="1" noEditPoints="1" noAdjustHandles="1" noChangeArrowheads="1" noChangeShapeType="1" noTextEdit="1"/>
              </p:cNvSpPr>
              <p:nvPr/>
            </p:nvSpPr>
            <p:spPr>
              <a:xfrm>
                <a:off x="1747665" y="3505006"/>
                <a:ext cx="630109" cy="276999"/>
              </a:xfrm>
              <a:prstGeom prst="rect">
                <a:avLst/>
              </a:prstGeom>
              <a:blipFill>
                <a:blip r:embed="rId4"/>
                <a:stretch>
                  <a:fillRect l="-7767" r="-679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8586BA0-6E91-4D1C-BA71-1F6EC87AE7FD}"/>
                  </a:ext>
                </a:extLst>
              </p:cNvPr>
              <p:cNvSpPr txBox="1"/>
              <p:nvPr/>
            </p:nvSpPr>
            <p:spPr>
              <a:xfrm>
                <a:off x="1747664" y="3824921"/>
                <a:ext cx="680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𝑉</m:t>
                      </m:r>
                      <m:r>
                        <a:rPr lang="es-ES" b="0" i="1" smtClean="0">
                          <a:latin typeface="Cambria Math" panose="02040503050406030204" pitchFamily="18" charset="0"/>
                        </a:rPr>
                        <m:t>→</m:t>
                      </m:r>
                      <m:r>
                        <a:rPr lang="es-ES" b="0" i="1" smtClean="0">
                          <a:latin typeface="Cambria Math" panose="02040503050406030204" pitchFamily="18" charset="0"/>
                        </a:rPr>
                        <m:t>𝑇</m:t>
                      </m:r>
                    </m:oMath>
                  </m:oMathPara>
                </a14:m>
                <a:endParaRPr lang="en-US" dirty="0"/>
              </a:p>
            </p:txBody>
          </p:sp>
        </mc:Choice>
        <mc:Fallback xmlns="">
          <p:sp>
            <p:nvSpPr>
              <p:cNvPr id="11" name="CuadroTexto 10">
                <a:extLst>
                  <a:ext uri="{FF2B5EF4-FFF2-40B4-BE49-F238E27FC236}">
                    <a16:creationId xmlns:a16="http://schemas.microsoft.com/office/drawing/2014/main" id="{E8586BA0-6E91-4D1C-BA71-1F6EC87AE7FD}"/>
                  </a:ext>
                </a:extLst>
              </p:cNvPr>
              <p:cNvSpPr txBox="1">
                <a:spLocks noRot="1" noChangeAspect="1" noMove="1" noResize="1" noEditPoints="1" noAdjustHandles="1" noChangeArrowheads="1" noChangeShapeType="1" noTextEdit="1"/>
              </p:cNvSpPr>
              <p:nvPr/>
            </p:nvSpPr>
            <p:spPr>
              <a:xfrm>
                <a:off x="1747664" y="3824921"/>
                <a:ext cx="680827" cy="276999"/>
              </a:xfrm>
              <a:prstGeom prst="rect">
                <a:avLst/>
              </a:prstGeom>
              <a:blipFill>
                <a:blip r:embed="rId5"/>
                <a:stretch>
                  <a:fillRect l="-7207" r="-720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2DBA15C-346B-463F-8D83-388EE5BF5C18}"/>
                  </a:ext>
                </a:extLst>
              </p:cNvPr>
              <p:cNvSpPr txBox="1"/>
              <p:nvPr/>
            </p:nvSpPr>
            <p:spPr>
              <a:xfrm>
                <a:off x="1747665" y="4144836"/>
                <a:ext cx="875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𝑅</m:t>
                          </m:r>
                        </m:e>
                        <m:sub>
                          <m:r>
                            <a:rPr lang="es-ES" b="0" i="1" smtClean="0">
                              <a:latin typeface="Cambria Math" panose="02040503050406030204" pitchFamily="18" charset="0"/>
                            </a:rPr>
                            <m:t>𝑡h</m:t>
                          </m:r>
                        </m:sub>
                      </m:sSub>
                    </m:oMath>
                  </m:oMathPara>
                </a14:m>
                <a:endParaRPr lang="en-US" dirty="0"/>
              </a:p>
            </p:txBody>
          </p:sp>
        </mc:Choice>
        <mc:Fallback xmlns="">
          <p:sp>
            <p:nvSpPr>
              <p:cNvPr id="12" name="CuadroTexto 11">
                <a:extLst>
                  <a:ext uri="{FF2B5EF4-FFF2-40B4-BE49-F238E27FC236}">
                    <a16:creationId xmlns:a16="http://schemas.microsoft.com/office/drawing/2014/main" id="{22DBA15C-346B-463F-8D83-388EE5BF5C18}"/>
                  </a:ext>
                </a:extLst>
              </p:cNvPr>
              <p:cNvSpPr txBox="1">
                <a:spLocks noRot="1" noChangeAspect="1" noMove="1" noResize="1" noEditPoints="1" noAdjustHandles="1" noChangeArrowheads="1" noChangeShapeType="1" noTextEdit="1"/>
              </p:cNvSpPr>
              <p:nvPr/>
            </p:nvSpPr>
            <p:spPr>
              <a:xfrm>
                <a:off x="1747665" y="4144836"/>
                <a:ext cx="875817" cy="276999"/>
              </a:xfrm>
              <a:prstGeom prst="rect">
                <a:avLst/>
              </a:prstGeom>
              <a:blipFill>
                <a:blip r:embed="rId6"/>
                <a:stretch>
                  <a:fillRect l="-5594" r="-139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61DF99D-C3E0-4CD7-9AC0-0645A4A107C4}"/>
                  </a:ext>
                </a:extLst>
              </p:cNvPr>
              <p:cNvSpPr txBox="1"/>
              <p:nvPr/>
            </p:nvSpPr>
            <p:spPr>
              <a:xfrm>
                <a:off x="1501381" y="4859738"/>
                <a:ext cx="12981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𝑃</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𝑅</m:t>
                          </m:r>
                        </m:e>
                        <m:sub>
                          <m:r>
                            <a:rPr lang="es-ES" b="0" i="1" smtClean="0">
                              <a:latin typeface="Cambria Math" panose="02040503050406030204" pitchFamily="18" charset="0"/>
                              <a:ea typeface="Cambria Math" panose="02040503050406030204" pitchFamily="18" charset="0"/>
                            </a:rPr>
                            <m:t>𝑡h</m:t>
                          </m:r>
                        </m:sub>
                      </m:sSub>
                    </m:oMath>
                  </m:oMathPara>
                </a14:m>
                <a:endParaRPr lang="en-US" dirty="0"/>
              </a:p>
            </p:txBody>
          </p:sp>
        </mc:Choice>
        <mc:Fallback xmlns="">
          <p:sp>
            <p:nvSpPr>
              <p:cNvPr id="13" name="CuadroTexto 12">
                <a:extLst>
                  <a:ext uri="{FF2B5EF4-FFF2-40B4-BE49-F238E27FC236}">
                    <a16:creationId xmlns:a16="http://schemas.microsoft.com/office/drawing/2014/main" id="{361DF99D-C3E0-4CD7-9AC0-0645A4A107C4}"/>
                  </a:ext>
                </a:extLst>
              </p:cNvPr>
              <p:cNvSpPr txBox="1">
                <a:spLocks noRot="1" noChangeAspect="1" noMove="1" noResize="1" noEditPoints="1" noAdjustHandles="1" noChangeArrowheads="1" noChangeShapeType="1" noTextEdit="1"/>
              </p:cNvSpPr>
              <p:nvPr/>
            </p:nvSpPr>
            <p:spPr>
              <a:xfrm>
                <a:off x="1501381" y="4859738"/>
                <a:ext cx="1298176" cy="276999"/>
              </a:xfrm>
              <a:prstGeom prst="rect">
                <a:avLst/>
              </a:prstGeom>
              <a:blipFill>
                <a:blip r:embed="rId7"/>
                <a:stretch>
                  <a:fillRect l="-3286" r="-469" b="-17391"/>
                </a:stretch>
              </a:blipFill>
            </p:spPr>
            <p:txBody>
              <a:bodyPr/>
              <a:lstStyle/>
              <a:p>
                <a:r>
                  <a:rPr lang="en-US">
                    <a:noFill/>
                  </a:rPr>
                  <a:t> </a:t>
                </a:r>
              </a:p>
            </p:txBody>
          </p:sp>
        </mc:Fallback>
      </mc:AlternateContent>
      <p:pic>
        <p:nvPicPr>
          <p:cNvPr id="15" name="Imagen 14" descr="Imagen que contiene objeto&#10;&#10;Descripción generada automáticamente">
            <a:extLst>
              <a:ext uri="{FF2B5EF4-FFF2-40B4-BE49-F238E27FC236}">
                <a16:creationId xmlns:a16="http://schemas.microsoft.com/office/drawing/2014/main" id="{C1F23648-C289-4B1D-8ECD-F7D106E288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5377" y="1107482"/>
            <a:ext cx="6351292" cy="1931347"/>
          </a:xfrm>
          <a:prstGeom prst="rect">
            <a:avLst/>
          </a:prstGeom>
        </p:spPr>
      </p:pic>
    </p:spTree>
    <p:extLst>
      <p:ext uri="{BB962C8B-B14F-4D97-AF65-F5344CB8AC3E}">
        <p14:creationId xmlns:p14="http://schemas.microsoft.com/office/powerpoint/2010/main" val="103906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Discretization of controller</a:t>
            </a:r>
          </a:p>
        </p:txBody>
      </p:sp>
      <p:sp>
        <p:nvSpPr>
          <p:cNvPr id="6" name="CuadroTexto 9">
            <a:extLst>
              <a:ext uri="{FF2B5EF4-FFF2-40B4-BE49-F238E27FC236}">
                <a16:creationId xmlns:a16="http://schemas.microsoft.com/office/drawing/2014/main" id="{A6A19B9C-BD7F-C549-AD00-B0B5F6201F42}"/>
              </a:ext>
            </a:extLst>
          </p:cNvPr>
          <p:cNvSpPr txBox="1"/>
          <p:nvPr/>
        </p:nvSpPr>
        <p:spPr>
          <a:xfrm>
            <a:off x="587374" y="1806214"/>
            <a:ext cx="8269411" cy="4401205"/>
          </a:xfrm>
          <a:prstGeom prst="rect">
            <a:avLst/>
          </a:prstGeom>
          <a:noFill/>
        </p:spPr>
        <p:txBody>
          <a:bodyPr wrap="square" rtlCol="0">
            <a:spAutoFit/>
          </a:bodyPr>
          <a:lstStyle/>
          <a:p>
            <a:pPr marL="457200" indent="-457200">
              <a:buFont typeface="Wingdings" panose="05000000000000000000" pitchFamily="2" charset="2"/>
              <a:buChar char="Ø"/>
            </a:pPr>
            <a:r>
              <a:rPr lang="da-DK" sz="2000" dirty="0" err="1"/>
              <a:t>After</a:t>
            </a:r>
            <a:r>
              <a:rPr lang="da-DK" sz="2000" dirty="0"/>
              <a:t> </a:t>
            </a:r>
            <a:r>
              <a:rPr lang="da-DK" sz="2000" dirty="0" err="1"/>
              <a:t>designing</a:t>
            </a:r>
            <a:r>
              <a:rPr lang="da-DK" sz="2000" dirty="0"/>
              <a:t> the controller in </a:t>
            </a:r>
            <a:r>
              <a:rPr lang="da-DK" sz="2000" dirty="0" err="1"/>
              <a:t>continuous</a:t>
            </a:r>
            <a:r>
              <a:rPr lang="da-DK" sz="2000" dirty="0"/>
              <a:t> domain it is </a:t>
            </a:r>
            <a:r>
              <a:rPr lang="da-DK" sz="2000" dirty="0" err="1"/>
              <a:t>converter</a:t>
            </a:r>
            <a:r>
              <a:rPr lang="da-DK" sz="2000" dirty="0"/>
              <a:t> </a:t>
            </a:r>
            <a:r>
              <a:rPr lang="da-DK" sz="2000" dirty="0" err="1"/>
              <a:t>into</a:t>
            </a:r>
            <a:r>
              <a:rPr lang="da-DK" sz="2000" dirty="0"/>
              <a:t> </a:t>
            </a:r>
            <a:r>
              <a:rPr lang="da-DK" sz="2000" dirty="0" err="1"/>
              <a:t>discrete</a:t>
            </a:r>
            <a:r>
              <a:rPr lang="da-DK" sz="2000" dirty="0"/>
              <a:t> domain </a:t>
            </a:r>
            <a:r>
              <a:rPr lang="da-DK" sz="2000" dirty="0" err="1"/>
              <a:t>because</a:t>
            </a:r>
            <a:r>
              <a:rPr lang="da-DK" sz="2000" dirty="0"/>
              <a:t> the DSP </a:t>
            </a:r>
            <a:r>
              <a:rPr lang="da-DK" sz="2000" dirty="0" err="1"/>
              <a:t>will</a:t>
            </a:r>
            <a:r>
              <a:rPr lang="da-DK" sz="2000" dirty="0"/>
              <a:t> </a:t>
            </a:r>
            <a:r>
              <a:rPr lang="da-DK" sz="2000" dirty="0" err="1"/>
              <a:t>work</a:t>
            </a:r>
            <a:r>
              <a:rPr lang="da-DK" sz="2000" dirty="0"/>
              <a:t> in </a:t>
            </a:r>
            <a:r>
              <a:rPr lang="da-DK" sz="2000" dirty="0" err="1"/>
              <a:t>discrete</a:t>
            </a:r>
            <a:r>
              <a:rPr lang="da-DK" sz="2000" dirty="0"/>
              <a:t>.</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da-DK" sz="2000" dirty="0"/>
              <a:t>The </a:t>
            </a:r>
            <a:r>
              <a:rPr lang="da-DK" sz="2000" dirty="0" err="1"/>
              <a:t>delay</a:t>
            </a:r>
            <a:r>
              <a:rPr lang="da-DK" sz="2000" dirty="0"/>
              <a:t> </a:t>
            </a:r>
            <a:r>
              <a:rPr lang="da-DK" sz="2000" dirty="0" err="1"/>
              <a:t>introduced</a:t>
            </a:r>
            <a:r>
              <a:rPr lang="da-DK" sz="2000" dirty="0"/>
              <a:t> by the DSP is </a:t>
            </a:r>
            <a:r>
              <a:rPr lang="da-DK" sz="2000" dirty="0" err="1"/>
              <a:t>already</a:t>
            </a:r>
            <a:r>
              <a:rPr lang="da-DK" sz="2000" dirty="0"/>
              <a:t> </a:t>
            </a:r>
            <a:r>
              <a:rPr lang="da-DK" sz="2000" dirty="0" err="1"/>
              <a:t>considered</a:t>
            </a:r>
            <a:r>
              <a:rPr lang="da-DK" sz="2000" dirty="0"/>
              <a:t> in </a:t>
            </a:r>
            <a:r>
              <a:rPr lang="da-DK" sz="2000" dirty="0" err="1"/>
              <a:t>continuous</a:t>
            </a:r>
            <a:r>
              <a:rPr lang="da-DK" sz="2000" dirty="0"/>
              <a:t> design.</a:t>
            </a:r>
          </a:p>
          <a:p>
            <a:pPr marL="457200" indent="-457200">
              <a:buFont typeface="Wingdings" panose="05000000000000000000" pitchFamily="2" charset="2"/>
              <a:buChar char="Ø"/>
            </a:pPr>
            <a:endParaRPr lang="da-DK" sz="2000" dirty="0"/>
          </a:p>
          <a:p>
            <a:pPr marL="457200" indent="-457200">
              <a:buFont typeface="Wingdings" panose="05000000000000000000" pitchFamily="2" charset="2"/>
              <a:buChar char="Ø"/>
            </a:pPr>
            <a:r>
              <a:rPr lang="en-US" sz="2000" dirty="0"/>
              <a:t>The plant transfer function will be discretized using ZOH as this is how the signals will be provided to the real system </a:t>
            </a:r>
          </a:p>
          <a:p>
            <a:pPr marL="457200" indent="-457200">
              <a:buFont typeface="Wingdings" panose="05000000000000000000" pitchFamily="2" charset="2"/>
              <a:buChar char="Ø"/>
            </a:pPr>
            <a:endParaRPr lang="en-US" sz="2000" dirty="0"/>
          </a:p>
          <a:p>
            <a:pPr marL="457200" indent="-457200">
              <a:buFont typeface="Wingdings" panose="05000000000000000000" pitchFamily="2" charset="2"/>
              <a:buChar char="Ø"/>
            </a:pPr>
            <a:r>
              <a:rPr lang="en-US" sz="2000" dirty="0"/>
              <a:t>The integral action in PI controllers will be discretized by Forward Euler method. </a:t>
            </a:r>
          </a:p>
          <a:p>
            <a:pPr marL="457200" indent="-457200">
              <a:buFont typeface="Wingdings" panose="05000000000000000000" pitchFamily="2" charset="2"/>
              <a:buChar char="Ø"/>
            </a:pPr>
            <a:endParaRPr lang="en-US" sz="2000" dirty="0"/>
          </a:p>
          <a:p>
            <a:pPr marL="457200" indent="-457200">
              <a:buFont typeface="Wingdings" panose="05000000000000000000" pitchFamily="2" charset="2"/>
              <a:buChar char="Ø"/>
            </a:pPr>
            <a:endParaRPr lang="da-DK" sz="2000" dirty="0"/>
          </a:p>
          <a:p>
            <a:endParaRPr lang="en-US" sz="2000" dirty="0"/>
          </a:p>
        </p:txBody>
      </p:sp>
    </p:spTree>
    <p:extLst>
      <p:ext uri="{BB962C8B-B14F-4D97-AF65-F5344CB8AC3E}">
        <p14:creationId xmlns:p14="http://schemas.microsoft.com/office/powerpoint/2010/main" val="247066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76020-8C32-4905-A602-44CD603C223F}"/>
              </a:ext>
            </a:extLst>
          </p:cNvPr>
          <p:cNvSpPr>
            <a:spLocks noGrp="1"/>
          </p:cNvSpPr>
          <p:nvPr>
            <p:ph type="title"/>
          </p:nvPr>
        </p:nvSpPr>
        <p:spPr>
          <a:xfrm>
            <a:off x="587374" y="359273"/>
            <a:ext cx="10556114" cy="957463"/>
          </a:xfrm>
        </p:spPr>
        <p:txBody>
          <a:bodyPr/>
          <a:lstStyle/>
          <a:p>
            <a:r>
              <a:rPr lang="en-US" dirty="0"/>
              <a:t>Obtaining the battery parameters</a:t>
            </a:r>
          </a:p>
        </p:txBody>
      </p:sp>
      <p:pic>
        <p:nvPicPr>
          <p:cNvPr id="7" name="Picture 6">
            <a:extLst>
              <a:ext uri="{FF2B5EF4-FFF2-40B4-BE49-F238E27FC236}">
                <a16:creationId xmlns:a16="http://schemas.microsoft.com/office/drawing/2014/main" id="{B5DA8FAA-80F7-4B3D-BA36-29C6FC5AC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183" y="1319785"/>
            <a:ext cx="7091172" cy="3386328"/>
          </a:xfrm>
          <a:prstGeom prst="rect">
            <a:avLst/>
          </a:prstGeom>
        </p:spPr>
      </p:pic>
      <p:pic>
        <p:nvPicPr>
          <p:cNvPr id="9" name="Picture 8">
            <a:extLst>
              <a:ext uri="{FF2B5EF4-FFF2-40B4-BE49-F238E27FC236}">
                <a16:creationId xmlns:a16="http://schemas.microsoft.com/office/drawing/2014/main" id="{D3790C2E-E9DA-46A7-904A-089E32425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208" y="4836037"/>
            <a:ext cx="2359597" cy="1292930"/>
          </a:xfrm>
          <a:prstGeom prst="rect">
            <a:avLst/>
          </a:prstGeom>
        </p:spPr>
      </p:pic>
      <mc:AlternateContent xmlns:mc="http://schemas.openxmlformats.org/markup-compatibility/2006" xmlns:a14="http://schemas.microsoft.com/office/drawing/2010/main">
        <mc:Choice Requires="a14">
          <p:sp>
            <p:nvSpPr>
              <p:cNvPr id="10" name="Tekstfelt 4">
                <a:extLst>
                  <a:ext uri="{FF2B5EF4-FFF2-40B4-BE49-F238E27FC236}">
                    <a16:creationId xmlns:a16="http://schemas.microsoft.com/office/drawing/2014/main" id="{2B81757C-56F1-49CC-AEA6-1431B78447CC}"/>
                  </a:ext>
                </a:extLst>
              </p:cNvPr>
              <p:cNvSpPr txBox="1">
                <a:spLocks/>
              </p:cNvSpPr>
              <p:nvPr/>
            </p:nvSpPr>
            <p:spPr>
              <a:xfrm>
                <a:off x="587374" y="1804706"/>
                <a:ext cx="4232809" cy="4324261"/>
              </a:xfrm>
              <a:prstGeom prst="rect">
                <a:avLst/>
              </a:prstGeom>
              <a:noFill/>
            </p:spPr>
            <p:txBody>
              <a:bodyPr vert="horz" wrap="square" lIns="0" tIns="45720" rIns="0" bIns="45720" rtlCol="0">
                <a:spAutoFit/>
              </a:bodyPr>
              <a:lstStyle>
                <a:lvl1pPr marL="285750" indent="-285750" algn="l" defTabSz="914318" rtl="0" eaLnBrk="1" latinLnBrk="0" hangingPunct="1">
                  <a:lnSpc>
                    <a:spcPct val="100000"/>
                  </a:lnSpc>
                  <a:spcBef>
                    <a:spcPts val="600"/>
                  </a:spcBef>
                  <a:buFontTx/>
                  <a:buBlip>
                    <a:blip r:embed="rId4"/>
                  </a:buBlip>
                  <a:defRPr sz="1600" kern="1200" spc="0" baseline="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4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000" dirty="0">
                    <a:ea typeface="Cambria Math" panose="02040503050406030204" pitchFamily="18" charset="0"/>
                  </a:rPr>
                  <a:t>Time constant (</a:t>
                </a:r>
                <a14:m>
                  <m:oMath xmlns:m="http://schemas.openxmlformats.org/officeDocument/2006/math">
                    <m:r>
                      <a:rPr lang="en-US" sz="2000" i="1" dirty="0">
                        <a:latin typeface="Cambria Math" panose="02040503050406030204" pitchFamily="18" charset="0"/>
                        <a:ea typeface="Cambria Math" panose="02040503050406030204" pitchFamily="18" charset="0"/>
                      </a:rPr>
                      <m:t>𝜏</m:t>
                    </m:r>
                    <m:r>
                      <a:rPr lang="en-US" sz="2000" i="1" dirty="0">
                        <a:latin typeface="Cambria Math" panose="02040503050406030204" pitchFamily="18" charset="0"/>
                        <a:ea typeface="Cambria Math" panose="02040503050406030204" pitchFamily="18" charset="0"/>
                      </a:rPr>
                      <m:t>)</m:t>
                    </m:r>
                  </m:oMath>
                </a14:m>
                <a:r>
                  <a:rPr lang="en-US" sz="2000" dirty="0"/>
                  <a:t> was found by calculating the time necessary for the recovery curve to reach 63% of the VOC. It was assumed to be the same for all of the batteries due to their similar behavior when it comes to recovery curve. This was done because of the lack of data for batteries A and B. From this Ct can be further calculated using:</a:t>
                </a:r>
              </a:p>
              <a:p>
                <a:pPr algn="just">
                  <a:buFont typeface="Wingdings" panose="05000000000000000000" pitchFamily="2" charset="2"/>
                  <a:buChar char="Ø"/>
                </a:pPr>
                <a:endParaRPr lang="en-GB" sz="2000" spc="300" dirty="0"/>
              </a:p>
              <a:p>
                <a:pPr algn="just"/>
                <a:endParaRPr lang="en-GB" sz="2000" spc="300" dirty="0"/>
              </a:p>
              <a:p>
                <a:pPr algn="just"/>
                <a:endParaRPr lang="en-GB" sz="2000" spc="300" dirty="0"/>
              </a:p>
            </p:txBody>
          </p:sp>
        </mc:Choice>
        <mc:Fallback xmlns="">
          <p:sp>
            <p:nvSpPr>
              <p:cNvPr id="10" name="Tekstfelt 4">
                <a:extLst>
                  <a:ext uri="{FF2B5EF4-FFF2-40B4-BE49-F238E27FC236}">
                    <a16:creationId xmlns:a16="http://schemas.microsoft.com/office/drawing/2014/main" id="{2B81757C-56F1-49CC-AEA6-1431B78447CC}"/>
                  </a:ext>
                </a:extLst>
              </p:cNvPr>
              <p:cNvSpPr txBox="1">
                <a:spLocks noRot="1" noChangeAspect="1" noMove="1" noResize="1" noEditPoints="1" noAdjustHandles="1" noChangeArrowheads="1" noChangeShapeType="1" noTextEdit="1"/>
              </p:cNvSpPr>
              <p:nvPr/>
            </p:nvSpPr>
            <p:spPr>
              <a:xfrm>
                <a:off x="587374" y="1804706"/>
                <a:ext cx="4232809" cy="4324261"/>
              </a:xfrm>
              <a:prstGeom prst="rect">
                <a:avLst/>
              </a:prstGeom>
              <a:blipFill>
                <a:blip r:embed="rId5"/>
                <a:stretch>
                  <a:fillRect l="-3453" t="-564" r="-3597"/>
                </a:stretch>
              </a:blipFill>
            </p:spPr>
            <p:txBody>
              <a:bodyPr/>
              <a:lstStyle/>
              <a:p>
                <a:r>
                  <a:rPr lang="en-US">
                    <a:noFill/>
                  </a:rPr>
                  <a:t> </a:t>
                </a:r>
              </a:p>
            </p:txBody>
          </p:sp>
        </mc:Fallback>
      </mc:AlternateContent>
    </p:spTree>
    <p:extLst>
      <p:ext uri="{BB962C8B-B14F-4D97-AF65-F5344CB8AC3E}">
        <p14:creationId xmlns:p14="http://schemas.microsoft.com/office/powerpoint/2010/main" val="141028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58ADE-FE56-4CAB-8555-00F906E1BB52}"/>
              </a:ext>
            </a:extLst>
          </p:cNvPr>
          <p:cNvSpPr>
            <a:spLocks noGrp="1"/>
          </p:cNvSpPr>
          <p:nvPr>
            <p:ph type="sldNum" sz="quarter" idx="10"/>
          </p:nvPr>
        </p:nvSpPr>
        <p:spPr/>
        <p:txBody>
          <a:bodyPr/>
          <a:lstStyle/>
          <a:p>
            <a:pPr rtl="0"/>
            <a:fld id="{D8D877B3-D348-4611-9BDB-C5374591D951}" type="slidenum">
              <a:rPr lang="en-US" smtClean="0"/>
              <a:pPr rtl="0"/>
              <a:t>5</a:t>
            </a:fld>
            <a:endParaRPr lang="en-US" dirty="0"/>
          </a:p>
        </p:txBody>
      </p:sp>
      <p:sp>
        <p:nvSpPr>
          <p:cNvPr id="4" name="Title 3">
            <a:extLst>
              <a:ext uri="{FF2B5EF4-FFF2-40B4-BE49-F238E27FC236}">
                <a16:creationId xmlns:a16="http://schemas.microsoft.com/office/drawing/2014/main" id="{5710F4C3-49AF-4194-ACE1-DC7ACD1E2C0E}"/>
              </a:ext>
            </a:extLst>
          </p:cNvPr>
          <p:cNvSpPr>
            <a:spLocks noGrp="1"/>
          </p:cNvSpPr>
          <p:nvPr>
            <p:ph type="title"/>
          </p:nvPr>
        </p:nvSpPr>
        <p:spPr>
          <a:xfrm>
            <a:off x="587374" y="359273"/>
            <a:ext cx="11104754" cy="1621619"/>
          </a:xfrm>
        </p:spPr>
        <p:txBody>
          <a:bodyPr/>
          <a:lstStyle/>
          <a:p>
            <a:r>
              <a:rPr lang="en-US" dirty="0"/>
              <a:t>Obtaining the battery parameters</a:t>
            </a:r>
          </a:p>
        </p:txBody>
      </p:sp>
      <p:pic>
        <p:nvPicPr>
          <p:cNvPr id="11" name="Picture 10">
            <a:extLst>
              <a:ext uri="{FF2B5EF4-FFF2-40B4-BE49-F238E27FC236}">
                <a16:creationId xmlns:a16="http://schemas.microsoft.com/office/drawing/2014/main" id="{A5329125-45DB-4355-B1F8-DAE39C500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740" y="1861552"/>
            <a:ext cx="6104727" cy="3752115"/>
          </a:xfrm>
          <a:prstGeom prst="rect">
            <a:avLst/>
          </a:prstGeom>
        </p:spPr>
      </p:pic>
      <p:sp>
        <p:nvSpPr>
          <p:cNvPr id="13" name="Tekstfelt 4">
            <a:extLst>
              <a:ext uri="{FF2B5EF4-FFF2-40B4-BE49-F238E27FC236}">
                <a16:creationId xmlns:a16="http://schemas.microsoft.com/office/drawing/2014/main" id="{B3EAE853-1C36-4B7B-B769-45475D065546}"/>
              </a:ext>
            </a:extLst>
          </p:cNvPr>
          <p:cNvSpPr txBox="1"/>
          <p:nvPr/>
        </p:nvSpPr>
        <p:spPr>
          <a:xfrm>
            <a:off x="728399" y="1701393"/>
            <a:ext cx="5199174" cy="7294305"/>
          </a:xfrm>
          <a:prstGeom prst="rect">
            <a:avLst/>
          </a:prstGeom>
          <a:noFill/>
        </p:spPr>
        <p:txBody>
          <a:bodyPr wrap="square" rtlCol="0">
            <a:spAutoFit/>
          </a:bodyPr>
          <a:lstStyle/>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r>
              <a:rPr lang="en-US" sz="2000" dirty="0"/>
              <a:t>Rs’ an Rt were obtained by substituting the values from the experimental test in the equations:</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endParaRPr lang="en-US" sz="2000" dirty="0"/>
          </a:p>
          <a:p>
            <a:pPr marL="285750" indent="-285750">
              <a:buFont typeface="Wingdings" panose="05000000000000000000" pitchFamily="2" charset="2"/>
              <a:buChar char="Ø"/>
            </a:pPr>
            <a:r>
              <a:rPr lang="en-US" sz="2000" dirty="0"/>
              <a:t>Where VRs’ and VRt are read from the picture nearby and I is 10A</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sz="20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Ø"/>
            </a:pPr>
            <a:endParaRPr lang="en-GB" sz="1600" spc="300" dirty="0"/>
          </a:p>
          <a:p>
            <a:pPr marL="285750" indent="-285750">
              <a:buFont typeface="Wingdings" panose="05000000000000000000" pitchFamily="2" charset="2"/>
              <a:buChar char="Ø"/>
            </a:pPr>
            <a:endParaRPr lang="en-GB" sz="1600" spc="300" dirty="0"/>
          </a:p>
          <a:p>
            <a:pPr rtl="0"/>
            <a:endParaRPr lang="en-GB" sz="1600" spc="300" dirty="0"/>
          </a:p>
        </p:txBody>
      </p:sp>
      <p:pic>
        <p:nvPicPr>
          <p:cNvPr id="6" name="Picture 5">
            <a:extLst>
              <a:ext uri="{FF2B5EF4-FFF2-40B4-BE49-F238E27FC236}">
                <a16:creationId xmlns:a16="http://schemas.microsoft.com/office/drawing/2014/main" id="{82D3E2D7-11B8-41BC-82E0-91B4BDDEA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461" y="3269975"/>
            <a:ext cx="4059050" cy="912409"/>
          </a:xfrm>
          <a:prstGeom prst="rect">
            <a:avLst/>
          </a:prstGeom>
        </p:spPr>
      </p:pic>
    </p:spTree>
    <p:extLst>
      <p:ext uri="{BB962C8B-B14F-4D97-AF65-F5344CB8AC3E}">
        <p14:creationId xmlns:p14="http://schemas.microsoft.com/office/powerpoint/2010/main" val="6867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150497-6672-48EB-A8C8-1B20C208C8CC}"/>
              </a:ext>
            </a:extLst>
          </p:cNvPr>
          <p:cNvSpPr>
            <a:spLocks noGrp="1"/>
          </p:cNvSpPr>
          <p:nvPr>
            <p:ph type="sldNum" sz="quarter" idx="10"/>
          </p:nvPr>
        </p:nvSpPr>
        <p:spPr/>
        <p:txBody>
          <a:bodyPr/>
          <a:lstStyle/>
          <a:p>
            <a:pPr rtl="0"/>
            <a:fld id="{D8D877B3-D348-4611-9BDB-C5374591D951}" type="slidenum">
              <a:rPr lang="en-US" smtClean="0"/>
              <a:pPr rtl="0"/>
              <a:t>6</a:t>
            </a:fld>
            <a:endParaRPr lang="en-US" dirty="0"/>
          </a:p>
        </p:txBody>
      </p:sp>
      <p:sp>
        <p:nvSpPr>
          <p:cNvPr id="4" name="Title 3">
            <a:extLst>
              <a:ext uri="{FF2B5EF4-FFF2-40B4-BE49-F238E27FC236}">
                <a16:creationId xmlns:a16="http://schemas.microsoft.com/office/drawing/2014/main" id="{6606574B-8408-45EA-90D4-BF40B8B0FD68}"/>
              </a:ext>
            </a:extLst>
          </p:cNvPr>
          <p:cNvSpPr>
            <a:spLocks noGrp="1"/>
          </p:cNvSpPr>
          <p:nvPr>
            <p:ph type="title"/>
          </p:nvPr>
        </p:nvSpPr>
        <p:spPr>
          <a:xfrm>
            <a:off x="587374" y="359273"/>
            <a:ext cx="10495154" cy="969655"/>
          </a:xfrm>
        </p:spPr>
        <p:txBody>
          <a:bodyPr/>
          <a:lstStyle/>
          <a:p>
            <a:r>
              <a:rPr lang="en-US" dirty="0"/>
              <a:t>Model the batteries more precise</a:t>
            </a:r>
          </a:p>
        </p:txBody>
      </p:sp>
      <p:pic>
        <p:nvPicPr>
          <p:cNvPr id="14" name="Picture 13">
            <a:extLst>
              <a:ext uri="{FF2B5EF4-FFF2-40B4-BE49-F238E27FC236}">
                <a16:creationId xmlns:a16="http://schemas.microsoft.com/office/drawing/2014/main" id="{50B02607-6941-45EE-B6BC-5D629A30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4" y="1522925"/>
            <a:ext cx="4376487" cy="2278755"/>
          </a:xfrm>
          <a:prstGeom prst="rect">
            <a:avLst/>
          </a:prstGeom>
        </p:spPr>
      </p:pic>
      <p:pic>
        <p:nvPicPr>
          <p:cNvPr id="16" name="Picture 15">
            <a:extLst>
              <a:ext uri="{FF2B5EF4-FFF2-40B4-BE49-F238E27FC236}">
                <a16:creationId xmlns:a16="http://schemas.microsoft.com/office/drawing/2014/main" id="{313B06FB-79F4-4003-8940-FF091C904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834" y="1749643"/>
            <a:ext cx="6862521" cy="2120442"/>
          </a:xfrm>
          <a:prstGeom prst="rect">
            <a:avLst/>
          </a:prstGeom>
        </p:spPr>
      </p:pic>
      <p:sp>
        <p:nvSpPr>
          <p:cNvPr id="17" name="Tekstfelt 4">
            <a:extLst>
              <a:ext uri="{FF2B5EF4-FFF2-40B4-BE49-F238E27FC236}">
                <a16:creationId xmlns:a16="http://schemas.microsoft.com/office/drawing/2014/main" id="{F7F23ECD-C009-4873-ADE0-09C72AAA93A1}"/>
              </a:ext>
            </a:extLst>
          </p:cNvPr>
          <p:cNvSpPr txBox="1"/>
          <p:nvPr/>
        </p:nvSpPr>
        <p:spPr>
          <a:xfrm>
            <a:off x="587374" y="3995678"/>
            <a:ext cx="11291594" cy="2862322"/>
          </a:xfrm>
          <a:prstGeom prst="rect">
            <a:avLst/>
          </a:prstGeom>
          <a:noFill/>
        </p:spPr>
        <p:txBody>
          <a:bodyPr wrap="square" rtlCol="0">
            <a:spAutoFit/>
          </a:bodyPr>
          <a:lstStyle/>
          <a:p>
            <a:pPr marL="285750" indent="-285750">
              <a:buFont typeface="Wingdings" panose="05000000000000000000" pitchFamily="2" charset="2"/>
              <a:buChar char="Ø"/>
            </a:pPr>
            <a:r>
              <a:rPr lang="en-GB" sz="2000" spc="300" dirty="0"/>
              <a:t>A bigger number of RC parallel blocks in the model of the batteries will increase the accuracy of the model. This is because approximating the model with only one block it is a correct approach but as  it can be seen in the simulation result there is a mismatch in the portion representing charging a capacitor which suggests that the battery has actually more time constants of different values.</a:t>
            </a:r>
          </a:p>
          <a:p>
            <a:endParaRPr lang="en-GB" sz="2000" spc="300" dirty="0"/>
          </a:p>
          <a:p>
            <a:endParaRPr lang="en-GB" sz="2000" spc="300" dirty="0"/>
          </a:p>
          <a:p>
            <a:pPr rtl="0"/>
            <a:endParaRPr lang="en-GB" sz="2000" spc="300" dirty="0"/>
          </a:p>
        </p:txBody>
      </p:sp>
    </p:spTree>
    <p:extLst>
      <p:ext uri="{BB962C8B-B14F-4D97-AF65-F5344CB8AC3E}">
        <p14:creationId xmlns:p14="http://schemas.microsoft.com/office/powerpoint/2010/main" val="416390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Reference Handler</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84505" y="1844675"/>
            <a:ext cx="4729589" cy="6555641"/>
          </a:xfrm>
          <a:prstGeom prst="rect">
            <a:avLst/>
          </a:prstGeom>
          <a:noFill/>
        </p:spPr>
        <p:txBody>
          <a:bodyPr wrap="square" rtlCol="0">
            <a:spAutoFit/>
          </a:bodyPr>
          <a:lstStyle/>
          <a:p>
            <a:r>
              <a:rPr lang="de-DE" sz="2000" b="1" spc="300" dirty="0"/>
              <a:t>Features</a:t>
            </a:r>
          </a:p>
          <a:p>
            <a:endParaRPr lang="de-DE" sz="2000" b="1" spc="300" dirty="0"/>
          </a:p>
          <a:p>
            <a:pPr marL="342900" indent="-342900">
              <a:buFont typeface="Wingdings" panose="05000000000000000000" pitchFamily="2" charset="2"/>
              <a:buChar char="Ø"/>
            </a:pPr>
            <a:r>
              <a:rPr lang="de-DE" sz="2000" spc="300" dirty="0"/>
              <a:t>Reference source selection</a:t>
            </a:r>
          </a:p>
          <a:p>
            <a:pPr marL="800065" lvl="1" indent="-342900">
              <a:buFont typeface="Wingdings" panose="05000000000000000000" pitchFamily="2" charset="2"/>
              <a:buChar char="Ø"/>
            </a:pPr>
            <a:r>
              <a:rPr lang="de-DE" sz="2000" spc="300" dirty="0"/>
              <a:t>Pedal</a:t>
            </a:r>
          </a:p>
          <a:p>
            <a:pPr marL="800065" lvl="1" indent="-342900">
              <a:buFont typeface="Wingdings" panose="05000000000000000000" pitchFamily="2" charset="2"/>
              <a:buChar char="Ø"/>
            </a:pPr>
            <a:r>
              <a:rPr lang="de-DE" sz="2000" spc="300" dirty="0"/>
              <a:t>GUI</a:t>
            </a:r>
          </a:p>
          <a:p>
            <a:pPr marL="800065" lvl="1" indent="-342900">
              <a:buFont typeface="Wingdings" panose="05000000000000000000" pitchFamily="2" charset="2"/>
              <a:buChar char="Ø"/>
            </a:pPr>
            <a:r>
              <a:rPr lang="de-DE" sz="2000" spc="300" dirty="0"/>
              <a:t>Interface PCB</a:t>
            </a:r>
          </a:p>
          <a:p>
            <a:pPr marL="342900" indent="-342900">
              <a:buFont typeface="Wingdings" panose="05000000000000000000" pitchFamily="2" charset="2"/>
              <a:buChar char="Ø"/>
            </a:pPr>
            <a:r>
              <a:rPr lang="de-DE" sz="2000" spc="300" dirty="0"/>
              <a:t>Reference type selection</a:t>
            </a:r>
          </a:p>
          <a:p>
            <a:pPr marL="800065" lvl="1" indent="-342900">
              <a:buFont typeface="Wingdings" panose="05000000000000000000" pitchFamily="2" charset="2"/>
              <a:buChar char="Ø"/>
            </a:pPr>
            <a:r>
              <a:rPr lang="de-DE" sz="2000" spc="300" dirty="0"/>
              <a:t>Torque control</a:t>
            </a:r>
          </a:p>
          <a:p>
            <a:pPr marL="800065" lvl="1" indent="-342900">
              <a:buFont typeface="Wingdings" panose="05000000000000000000" pitchFamily="2" charset="2"/>
              <a:buChar char="Ø"/>
            </a:pPr>
            <a:r>
              <a:rPr lang="de-DE" sz="2000" spc="300" dirty="0"/>
              <a:t>Cruise control</a:t>
            </a:r>
          </a:p>
          <a:p>
            <a:pPr marL="342900" indent="-342900">
              <a:buFont typeface="Wingdings" panose="05000000000000000000" pitchFamily="2" charset="2"/>
              <a:buChar char="Ø"/>
            </a:pPr>
            <a:r>
              <a:rPr lang="de-DE" sz="2000" spc="300" dirty="0"/>
              <a:t>Reference ramp limitation</a:t>
            </a:r>
          </a:p>
          <a:p>
            <a:pPr marL="342900" indent="-342900">
              <a:buFont typeface="Wingdings" panose="05000000000000000000" pitchFamily="2" charset="2"/>
              <a:buChar char="Ø"/>
            </a:pPr>
            <a:r>
              <a:rPr lang="de-DE" sz="2000" spc="300" dirty="0"/>
              <a:t>Reference saturation</a:t>
            </a:r>
          </a:p>
          <a:p>
            <a:pPr marL="342900" indent="-342900">
              <a:buFont typeface="Wingdings" panose="05000000000000000000" pitchFamily="2" charset="2"/>
              <a:buChar char="Ø"/>
            </a:pPr>
            <a:r>
              <a:rPr lang="de-DE" sz="2000" spc="300" dirty="0"/>
              <a:t>Used by motor controller</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r>
              <a:rPr lang="de-DE" sz="2000" spc="300" dirty="0"/>
              <a:t>Complex module which collects information from many other modules</a:t>
            </a:r>
          </a:p>
          <a:p>
            <a:pPr marL="342900" indent="-342900">
              <a:buFont typeface="Wingdings" panose="05000000000000000000" pitchFamily="2" charset="2"/>
              <a:buChar char="Ø"/>
            </a:pPr>
            <a:endParaRPr lang="de-DE" sz="2000" spc="300" dirty="0"/>
          </a:p>
          <a:p>
            <a:pPr marL="342900" indent="-342900">
              <a:buFont typeface="Wingdings" panose="05000000000000000000" pitchFamily="2" charset="2"/>
              <a:buChar char="Ø"/>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pic>
        <p:nvPicPr>
          <p:cNvPr id="4" name="Imagen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4094" y="2294772"/>
            <a:ext cx="7202542" cy="3533168"/>
          </a:xfrm>
          <a:prstGeom prst="rect">
            <a:avLst/>
          </a:prstGeom>
        </p:spPr>
      </p:pic>
    </p:spTree>
    <p:extLst>
      <p:ext uri="{BB962C8B-B14F-4D97-AF65-F5344CB8AC3E}">
        <p14:creationId xmlns:p14="http://schemas.microsoft.com/office/powerpoint/2010/main" val="151773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5913233" y="1107482"/>
            <a:ext cx="5998122" cy="3887788"/>
          </a:xfrm>
          <a:prstGeom prst="rect">
            <a:avLst/>
          </a:prstGeom>
        </p:spPr>
      </p:pic>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7535900" cy="1474385"/>
          </a:xfrm>
        </p:spPr>
        <p:txBody>
          <a:bodyPr/>
          <a:lstStyle/>
          <a:p>
            <a:r>
              <a:rPr lang="en-US" dirty="0"/>
              <a:t>Driver IC damage</a:t>
            </a:r>
          </a:p>
        </p:txBody>
      </p:sp>
      <p:sp>
        <p:nvSpPr>
          <p:cNvPr id="23" name="Textfeld 10">
            <a:extLst>
              <a:ext uri="{FF2B5EF4-FFF2-40B4-BE49-F238E27FC236}">
                <a16:creationId xmlns:a16="http://schemas.microsoft.com/office/drawing/2014/main" id="{64B0EBCF-33A8-460F-8091-21A15438BF1D}"/>
              </a:ext>
            </a:extLst>
          </p:cNvPr>
          <p:cNvSpPr txBox="1"/>
          <p:nvPr/>
        </p:nvSpPr>
        <p:spPr>
          <a:xfrm flipH="1">
            <a:off x="84502" y="1844675"/>
            <a:ext cx="5503497" cy="6555641"/>
          </a:xfrm>
          <a:prstGeom prst="rect">
            <a:avLst/>
          </a:prstGeom>
          <a:noFill/>
        </p:spPr>
        <p:txBody>
          <a:bodyPr wrap="square" rtlCol="0">
            <a:spAutoFit/>
          </a:bodyPr>
          <a:lstStyle/>
          <a:p>
            <a:r>
              <a:rPr lang="de-DE" sz="2000" b="1" spc="300" dirty="0"/>
              <a:t>Problem</a:t>
            </a:r>
          </a:p>
          <a:p>
            <a:r>
              <a:rPr lang="de-DE" sz="2000" i="1" spc="300" dirty="0"/>
              <a:t>The driver IC was damaged during V/f control when the DC link voltage was increased</a:t>
            </a:r>
          </a:p>
          <a:p>
            <a:endParaRPr lang="de-DE" sz="2000" i="1" spc="300" dirty="0"/>
          </a:p>
          <a:p>
            <a:r>
              <a:rPr lang="de-DE" sz="2000" b="1" spc="300" dirty="0"/>
              <a:t>Approach</a:t>
            </a:r>
          </a:p>
          <a:p>
            <a:pPr marL="342900" indent="-342900">
              <a:buFont typeface="Wingdings" panose="05000000000000000000" pitchFamily="2" charset="2"/>
              <a:buChar char="Ø"/>
            </a:pPr>
            <a:r>
              <a:rPr lang="de-DE" sz="2000" spc="300" dirty="0"/>
              <a:t>Simulate the circuit with LTSpice</a:t>
            </a:r>
          </a:p>
          <a:p>
            <a:pPr marL="342900" indent="-342900">
              <a:buFont typeface="Wingdings" panose="05000000000000000000" pitchFamily="2" charset="2"/>
              <a:buChar char="Ø"/>
            </a:pPr>
            <a:r>
              <a:rPr lang="de-DE" sz="2000" spc="300" dirty="0"/>
              <a:t>Voltage spikes beyond absolut maximum ratings were found in the driver output</a:t>
            </a:r>
          </a:p>
          <a:p>
            <a:pPr marL="342900" indent="-342900">
              <a:buFont typeface="Wingdings" panose="05000000000000000000" pitchFamily="2" charset="2"/>
              <a:buChar char="Ø"/>
            </a:pPr>
            <a:r>
              <a:rPr lang="de-DE" sz="2000" spc="300" dirty="0"/>
              <a:t>The solution consisted on an increase of the base of the push-pull stage resistor (1 Ohm to 100 Ohm)</a:t>
            </a:r>
          </a:p>
          <a:p>
            <a:pPr marL="342900" indent="-342900">
              <a:buFont typeface="Wingdings" panose="05000000000000000000" pitchFamily="2" charset="2"/>
              <a:buChar char="Ø"/>
            </a:pPr>
            <a:r>
              <a:rPr lang="de-DE" sz="2000" spc="300" dirty="0"/>
              <a:t>Voltage spikes disappeared</a:t>
            </a:r>
          </a:p>
          <a:p>
            <a:pPr marL="342900" indent="-342900">
              <a:buFont typeface="Wingdings" panose="05000000000000000000" pitchFamily="2" charset="2"/>
              <a:buChar char="Ø"/>
            </a:pPr>
            <a:endParaRPr lang="de-DE" sz="2000" spc="300" dirty="0"/>
          </a:p>
          <a:p>
            <a:endParaRPr lang="de-DE" sz="2000" spc="300" dirty="0"/>
          </a:p>
          <a:p>
            <a:endParaRPr lang="de-DE" sz="2000" b="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
        <p:nvSpPr>
          <p:cNvPr id="9" name="Textfeld 10">
            <a:extLst>
              <a:ext uri="{FF2B5EF4-FFF2-40B4-BE49-F238E27FC236}">
                <a16:creationId xmlns:a16="http://schemas.microsoft.com/office/drawing/2014/main" id="{64B0EBCF-33A8-460F-8091-21A15438BF1D}"/>
              </a:ext>
            </a:extLst>
          </p:cNvPr>
          <p:cNvSpPr txBox="1"/>
          <p:nvPr/>
        </p:nvSpPr>
        <p:spPr>
          <a:xfrm flipH="1">
            <a:off x="6688503" y="5282365"/>
            <a:ext cx="5503497" cy="2862322"/>
          </a:xfrm>
          <a:prstGeom prst="rect">
            <a:avLst/>
          </a:prstGeom>
          <a:noFill/>
        </p:spPr>
        <p:txBody>
          <a:bodyPr wrap="square" rtlCol="0">
            <a:spAutoFit/>
          </a:bodyPr>
          <a:lstStyle/>
          <a:p>
            <a:r>
              <a:rPr lang="de-DE" sz="2000" b="1" spc="300" dirty="0"/>
              <a:t>Consequences</a:t>
            </a:r>
          </a:p>
          <a:p>
            <a:r>
              <a:rPr lang="de-DE" sz="2000" i="1" spc="300" dirty="0"/>
              <a:t>The rise time (10% to 90%) of Vds increased from 22 ns to 23 ns in simulation, which is acceptable</a:t>
            </a:r>
            <a:endParaRPr lang="de-DE" sz="2000" spc="300" dirty="0"/>
          </a:p>
          <a:p>
            <a:endParaRPr lang="de-DE" sz="2000" spc="300" dirty="0"/>
          </a:p>
          <a:p>
            <a:endParaRPr lang="de-DE" sz="2000" b="1" spc="300" dirty="0"/>
          </a:p>
          <a:p>
            <a:endParaRPr lang="de-DE" sz="2000" spc="300" dirty="0"/>
          </a:p>
          <a:p>
            <a:pPr marL="342900" indent="-342900">
              <a:buFont typeface="Arial" panose="020B0604020202020204" pitchFamily="34" charset="0"/>
              <a:buChar char="•"/>
            </a:pPr>
            <a:endParaRPr lang="de-DE" sz="2000" spc="300" dirty="0"/>
          </a:p>
          <a:p>
            <a:pPr marL="342900" indent="-342900">
              <a:buFont typeface="Arial" panose="020B0604020202020204" pitchFamily="34" charset="0"/>
              <a:buChar char="•"/>
            </a:pPr>
            <a:endParaRPr lang="de-DE" sz="2000" spc="300" dirty="0"/>
          </a:p>
        </p:txBody>
      </p:sp>
    </p:spTree>
    <p:extLst>
      <p:ext uri="{BB962C8B-B14F-4D97-AF65-F5344CB8AC3E}">
        <p14:creationId xmlns:p14="http://schemas.microsoft.com/office/powerpoint/2010/main" val="3754434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B9C98A7-98E7-4079-B0FD-7FDD32D17D69}"/>
              </a:ext>
            </a:extLst>
          </p:cNvPr>
          <p:cNvSpPr>
            <a:spLocks noGrp="1"/>
          </p:cNvSpPr>
          <p:nvPr>
            <p:ph type="title"/>
          </p:nvPr>
        </p:nvSpPr>
        <p:spPr>
          <a:xfrm>
            <a:off x="587374" y="370290"/>
            <a:ext cx="10156826" cy="1474385"/>
          </a:xfrm>
        </p:spPr>
        <p:txBody>
          <a:bodyPr/>
          <a:lstStyle/>
          <a:p>
            <a:r>
              <a:rPr lang="en-US" dirty="0"/>
              <a:t>Regenerative braking implementation</a:t>
            </a:r>
          </a:p>
        </p:txBody>
      </p:sp>
      <p:sp>
        <p:nvSpPr>
          <p:cNvPr id="10" name="Textfeld 10">
            <a:extLst>
              <a:ext uri="{FF2B5EF4-FFF2-40B4-BE49-F238E27FC236}">
                <a16:creationId xmlns:a16="http://schemas.microsoft.com/office/drawing/2014/main" id="{64B0EBCF-33A8-460F-8091-21A15438BF1D}"/>
              </a:ext>
            </a:extLst>
          </p:cNvPr>
          <p:cNvSpPr txBox="1"/>
          <p:nvPr/>
        </p:nvSpPr>
        <p:spPr>
          <a:xfrm flipH="1">
            <a:off x="473766" y="1349313"/>
            <a:ext cx="11244467" cy="4401205"/>
          </a:xfrm>
          <a:prstGeom prst="rect">
            <a:avLst/>
          </a:prstGeom>
          <a:noFill/>
        </p:spPr>
        <p:txBody>
          <a:bodyPr wrap="square" rtlCol="0">
            <a:spAutoFit/>
          </a:bodyPr>
          <a:lstStyle/>
          <a:p>
            <a:r>
              <a:rPr lang="de-DE" sz="2000" b="1" spc="300" dirty="0"/>
              <a:t>Software</a:t>
            </a:r>
          </a:p>
          <a:p>
            <a:endParaRPr lang="de-DE" sz="2000" b="1" spc="300" dirty="0"/>
          </a:p>
          <a:p>
            <a:pPr marL="457200" indent="-457200">
              <a:buFont typeface="Wingdings" panose="05000000000000000000" pitchFamily="2" charset="2"/>
              <a:buChar char="Ø"/>
            </a:pPr>
            <a:r>
              <a:rPr lang="de-DE" sz="2000" b="1" spc="300" dirty="0"/>
              <a:t>System requirements definition</a:t>
            </a:r>
            <a:r>
              <a:rPr lang="de-DE" sz="2000" spc="300" dirty="0"/>
              <a:t>: Define user experience. Is an electronic braking control necessary(talking about frictional braking)? </a:t>
            </a:r>
          </a:p>
          <a:p>
            <a:endParaRPr lang="de-DE" sz="2000" spc="300" dirty="0"/>
          </a:p>
          <a:p>
            <a:pPr marL="457200" indent="-457200">
              <a:buFont typeface="Wingdings" panose="05000000000000000000" pitchFamily="2" charset="2"/>
              <a:buChar char="Ø"/>
            </a:pPr>
            <a:r>
              <a:rPr lang="de-DE" sz="2000" spc="300" dirty="0"/>
              <a:t>Develop a regenerative braking software module. This module will monitor whether the resulting current from the regenerative braking torque command is feasible or it will be beyond battery capabilities. If that is the case, frictional braking must be used.</a:t>
            </a:r>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r>
              <a:rPr lang="de-DE" sz="2000" spc="300" dirty="0"/>
              <a:t>The rest of the modules already consider negative references and directions.</a:t>
            </a:r>
          </a:p>
          <a:p>
            <a:pPr marL="457200" indent="-457200">
              <a:buFont typeface="Wingdings" panose="05000000000000000000" pitchFamily="2" charset="2"/>
              <a:buChar char="Ø"/>
            </a:pPr>
            <a:endParaRPr lang="de-DE" sz="2000" spc="300" dirty="0"/>
          </a:p>
          <a:p>
            <a:pPr marL="457200" indent="-457200">
              <a:buFont typeface="Wingdings" panose="05000000000000000000" pitchFamily="2" charset="2"/>
              <a:buChar char="Ø"/>
            </a:pPr>
            <a:endParaRPr lang="de-DE" sz="2000" spc="300" dirty="0"/>
          </a:p>
        </p:txBody>
      </p:sp>
      <p:sp>
        <p:nvSpPr>
          <p:cNvPr id="11" name="Textfeld 10">
            <a:extLst>
              <a:ext uri="{FF2B5EF4-FFF2-40B4-BE49-F238E27FC236}">
                <a16:creationId xmlns:a16="http://schemas.microsoft.com/office/drawing/2014/main" id="{64B0EBCF-33A8-460F-8091-21A15438BF1D}"/>
              </a:ext>
            </a:extLst>
          </p:cNvPr>
          <p:cNvSpPr txBox="1"/>
          <p:nvPr/>
        </p:nvSpPr>
        <p:spPr>
          <a:xfrm flipH="1">
            <a:off x="587375" y="5225883"/>
            <a:ext cx="4729589" cy="707886"/>
          </a:xfrm>
          <a:prstGeom prst="rect">
            <a:avLst/>
          </a:prstGeom>
          <a:noFill/>
        </p:spPr>
        <p:txBody>
          <a:bodyPr wrap="square" rtlCol="0">
            <a:spAutoFit/>
          </a:bodyPr>
          <a:lstStyle/>
          <a:p>
            <a:endParaRPr lang="de-DE" sz="2000" b="1" spc="300" dirty="0"/>
          </a:p>
          <a:p>
            <a:pPr marL="457200" indent="-457200">
              <a:buFont typeface="Wingdings" panose="05000000000000000000" pitchFamily="2" charset="2"/>
              <a:buChar char="Ø"/>
            </a:pPr>
            <a:endParaRPr lang="de-DE" sz="2000" spc="300" dirty="0"/>
          </a:p>
        </p:txBody>
      </p:sp>
      <p:sp>
        <p:nvSpPr>
          <p:cNvPr id="13" name="Textfeld 10">
            <a:extLst>
              <a:ext uri="{FF2B5EF4-FFF2-40B4-BE49-F238E27FC236}">
                <a16:creationId xmlns:a16="http://schemas.microsoft.com/office/drawing/2014/main" id="{64B0EBCF-33A8-460F-8091-21A15438BF1D}"/>
              </a:ext>
            </a:extLst>
          </p:cNvPr>
          <p:cNvSpPr txBox="1"/>
          <p:nvPr/>
        </p:nvSpPr>
        <p:spPr>
          <a:xfrm flipH="1">
            <a:off x="473766" y="5272049"/>
            <a:ext cx="11711828" cy="1323439"/>
          </a:xfrm>
          <a:prstGeom prst="rect">
            <a:avLst/>
          </a:prstGeom>
          <a:solidFill>
            <a:schemeClr val="bg1"/>
          </a:solidFill>
        </p:spPr>
        <p:txBody>
          <a:bodyPr wrap="square" rtlCol="0">
            <a:spAutoFit/>
          </a:bodyPr>
          <a:lstStyle/>
          <a:p>
            <a:r>
              <a:rPr lang="de-DE" sz="2000" b="1" spc="300" dirty="0"/>
              <a:t>Hardware</a:t>
            </a:r>
          </a:p>
          <a:p>
            <a:endParaRPr lang="de-DE" sz="2000" spc="300" dirty="0"/>
          </a:p>
          <a:p>
            <a:pPr marL="457200" indent="-457200">
              <a:buFont typeface="Wingdings" panose="05000000000000000000" pitchFamily="2" charset="2"/>
              <a:buChar char="Ø"/>
            </a:pPr>
            <a:r>
              <a:rPr lang="de-DE" sz="2000" spc="300" dirty="0"/>
              <a:t>If necessary, mount a brake pedal sensor and actuator to electronically control the frictional brake.</a:t>
            </a:r>
          </a:p>
        </p:txBody>
      </p:sp>
      <p:sp>
        <p:nvSpPr>
          <p:cNvPr id="8" name="Rectángulo 7"/>
          <p:cNvSpPr/>
          <p:nvPr/>
        </p:nvSpPr>
        <p:spPr>
          <a:xfrm>
            <a:off x="9282169" y="1107482"/>
            <a:ext cx="2247900" cy="369332"/>
          </a:xfrm>
          <a:prstGeom prst="rect">
            <a:avLst/>
          </a:prstGeom>
          <a:ln w="38100">
            <a:solidFill>
              <a:srgbClr val="FF0000"/>
            </a:solidFill>
          </a:ln>
        </p:spPr>
        <p:txBody>
          <a:bodyPr wrap="square">
            <a:spAutoFit/>
          </a:bodyPr>
          <a:lstStyle/>
          <a:p>
            <a:pPr algn="ctr"/>
            <a:r>
              <a:rPr lang="de-DE" i="1" spc="300" dirty="0"/>
              <a:t>First approach</a:t>
            </a:r>
          </a:p>
        </p:txBody>
      </p:sp>
    </p:spTree>
    <p:extLst>
      <p:ext uri="{BB962C8B-B14F-4D97-AF65-F5344CB8AC3E}">
        <p14:creationId xmlns:p14="http://schemas.microsoft.com/office/powerpoint/2010/main" val="912054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1475</Words>
  <Application>Microsoft Office PowerPoint</Application>
  <PresentationFormat>Panorámica</PresentationFormat>
  <Paragraphs>300</Paragraphs>
  <Slides>30</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Calibri</vt:lpstr>
      <vt:lpstr>Calibri Light</vt:lpstr>
      <vt:lpstr>Cambria Math</vt:lpstr>
      <vt:lpstr>Wingdings</vt:lpstr>
      <vt:lpstr>Tema de Office</vt:lpstr>
      <vt:lpstr>Questions?</vt:lpstr>
      <vt:lpstr>Open loop control – V/f</vt:lpstr>
      <vt:lpstr>Thermal losses in MOSFETs</vt:lpstr>
      <vt:lpstr>Obtaining the battery parameters</vt:lpstr>
      <vt:lpstr>Obtaining the battery parameters</vt:lpstr>
      <vt:lpstr>Model the batteries more precise</vt:lpstr>
      <vt:lpstr>Reference Handler</vt:lpstr>
      <vt:lpstr>Driver IC damage</vt:lpstr>
      <vt:lpstr>Regenerative braking implementation</vt:lpstr>
      <vt:lpstr>Torque control to Cruise control</vt:lpstr>
      <vt:lpstr>SVM Implementation</vt:lpstr>
      <vt:lpstr>Space Vector Modulation PWM</vt:lpstr>
      <vt:lpstr>Calculation d-axis current reference</vt:lpstr>
      <vt:lpstr>Pole cancellation technique Limitations</vt:lpstr>
      <vt:lpstr>Power flow in regenerative braking</vt:lpstr>
      <vt:lpstr>Power flow in regenerative braking</vt:lpstr>
      <vt:lpstr>Integral anti-windup</vt:lpstr>
      <vt:lpstr>Integral anti-windup</vt:lpstr>
      <vt:lpstr>Serial and parallel regenerative braking</vt:lpstr>
      <vt:lpstr>Induction machine equations</vt:lpstr>
      <vt:lpstr>Induction machine equations</vt:lpstr>
      <vt:lpstr>Induction machine equations</vt:lpstr>
      <vt:lpstr>Induction machine model</vt:lpstr>
      <vt:lpstr>Induction machine model</vt:lpstr>
      <vt:lpstr>Induction machine model</vt:lpstr>
      <vt:lpstr>Go-kart mechanical model </vt:lpstr>
      <vt:lpstr>Parallel MOSFET</vt:lpstr>
      <vt:lpstr>Parallel MOSFET</vt:lpstr>
      <vt:lpstr>MOSFET loss calculation</vt:lpstr>
      <vt:lpstr>Discretization of controller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loop control – V/f</dc:title>
  <dc:creator>Aitor Terán Menéndez</dc:creator>
  <cp:lastModifiedBy>Aitor Terán Menéndez</cp:lastModifiedBy>
  <cp:revision>16</cp:revision>
  <dcterms:created xsi:type="dcterms:W3CDTF">2019-06-18T12:08:46Z</dcterms:created>
  <dcterms:modified xsi:type="dcterms:W3CDTF">2019-06-19T06:07:10Z</dcterms:modified>
</cp:coreProperties>
</file>